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16" roundtripDataSignature="AMtx7mhcXQ9piKX0JnDYFdOfujddPiCU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8.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0.jp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20.png"/><Relationship Id="rId7" Type="http://schemas.openxmlformats.org/officeDocument/2006/relationships/image" Target="../media/image4.png"/><Relationship Id="rId8"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9.jp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19.jpg"/><Relationship Id="rId5" Type="http://schemas.openxmlformats.org/officeDocument/2006/relationships/image" Target="../media/image5.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304800" y="-266700"/>
            <a:ext cx="19011900" cy="36957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
          <p:cNvSpPr/>
          <p:nvPr/>
        </p:nvSpPr>
        <p:spPr>
          <a:xfrm>
            <a:off x="-1497230" y="1409077"/>
            <a:ext cx="14093462" cy="10287000"/>
          </a:xfrm>
          <a:custGeom>
            <a:rect b="b" l="l" r="r" t="t"/>
            <a:pathLst>
              <a:path extrusionOk="0" h="2462566" w="3373780">
                <a:moveTo>
                  <a:pt x="3249320" y="2462566"/>
                </a:moveTo>
                <a:lnTo>
                  <a:pt x="124460" y="2462566"/>
                </a:lnTo>
                <a:cubicBezTo>
                  <a:pt x="55880" y="2462566"/>
                  <a:pt x="0" y="2406686"/>
                  <a:pt x="0" y="2338106"/>
                </a:cubicBezTo>
                <a:lnTo>
                  <a:pt x="0" y="124460"/>
                </a:lnTo>
                <a:cubicBezTo>
                  <a:pt x="0" y="55880"/>
                  <a:pt x="55880" y="0"/>
                  <a:pt x="124460" y="0"/>
                </a:cubicBezTo>
                <a:lnTo>
                  <a:pt x="3249320" y="0"/>
                </a:lnTo>
                <a:cubicBezTo>
                  <a:pt x="3317900" y="0"/>
                  <a:pt x="3373780" y="55880"/>
                  <a:pt x="3373780" y="124460"/>
                </a:cubicBezTo>
                <a:lnTo>
                  <a:pt x="3373780" y="2338106"/>
                </a:lnTo>
                <a:cubicBezTo>
                  <a:pt x="3373780" y="2406686"/>
                  <a:pt x="3317900" y="2462566"/>
                  <a:pt x="3249320" y="2462566"/>
                </a:cubicBezTo>
                <a:close/>
              </a:path>
            </a:pathLst>
          </a:custGeom>
          <a:solidFill>
            <a:srgbClr val="FEE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1"/>
          <p:cNvGrpSpPr/>
          <p:nvPr/>
        </p:nvGrpSpPr>
        <p:grpSpPr>
          <a:xfrm>
            <a:off x="11873663" y="2139639"/>
            <a:ext cx="5385349" cy="10944768"/>
            <a:chOff x="0" y="0"/>
            <a:chExt cx="5000993" cy="10163632"/>
          </a:xfrm>
        </p:grpSpPr>
        <p:sp>
          <p:nvSpPr>
            <p:cNvPr id="87" name="Google Shape;87;p1"/>
            <p:cNvSpPr/>
            <p:nvPr/>
          </p:nvSpPr>
          <p:spPr>
            <a:xfrm>
              <a:off x="0" y="0"/>
              <a:ext cx="5000993" cy="10163632"/>
            </a:xfrm>
            <a:custGeom>
              <a:rect b="b" l="l" r="r" t="t"/>
              <a:pathLst>
                <a:path extrusionOk="0" h="10163632" w="5000993">
                  <a:moveTo>
                    <a:pt x="0" y="0"/>
                  </a:moveTo>
                  <a:lnTo>
                    <a:pt x="5000993" y="0"/>
                  </a:lnTo>
                  <a:lnTo>
                    <a:pt x="5000993" y="10163632"/>
                  </a:lnTo>
                  <a:lnTo>
                    <a:pt x="0" y="10163632"/>
                  </a:lnTo>
                  <a:close/>
                </a:path>
              </a:pathLst>
            </a:custGeom>
            <a:blipFill rotWithShape="1">
              <a:blip r:embed="rId3">
                <a:alphaModFix/>
              </a:blip>
              <a:stretch>
                <a:fillRect b="0" l="-43" r="-44" t="0"/>
              </a:stretch>
            </a:blipFill>
            <a:ln>
              <a:noFill/>
            </a:ln>
          </p:spPr>
        </p:sp>
        <p:sp>
          <p:nvSpPr>
            <p:cNvPr id="88" name="Google Shape;88;p1"/>
            <p:cNvSpPr/>
            <p:nvPr/>
          </p:nvSpPr>
          <p:spPr>
            <a:xfrm>
              <a:off x="338760" y="288798"/>
              <a:ext cx="4330776" cy="9398000"/>
            </a:xfrm>
            <a:custGeom>
              <a:rect b="b" l="l" r="r" t="t"/>
              <a:pathLst>
                <a:path extrusionOk="0"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rotWithShape="1">
              <a:blip r:embed="rId4">
                <a:alphaModFix/>
              </a:blip>
              <a:stretch>
                <a:fillRect b="0" l="-22287" r="-2228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9" name="Google Shape;89;p1"/>
          <p:cNvPicPr preferRelativeResize="0"/>
          <p:nvPr/>
        </p:nvPicPr>
        <p:blipFill rotWithShape="1">
          <a:blip r:embed="rId5">
            <a:alphaModFix/>
          </a:blip>
          <a:srcRect b="0" l="0" r="0" t="0"/>
          <a:stretch/>
        </p:blipFill>
        <p:spPr>
          <a:xfrm>
            <a:off x="1219200" y="8160712"/>
            <a:ext cx="1059983" cy="468320"/>
          </a:xfrm>
          <a:prstGeom prst="rect">
            <a:avLst/>
          </a:prstGeom>
          <a:noFill/>
          <a:ln>
            <a:noFill/>
          </a:ln>
        </p:spPr>
      </p:pic>
      <p:pic>
        <p:nvPicPr>
          <p:cNvPr id="90" name="Google Shape;90;p1"/>
          <p:cNvPicPr preferRelativeResize="0"/>
          <p:nvPr/>
        </p:nvPicPr>
        <p:blipFill rotWithShape="1">
          <a:blip r:embed="rId6">
            <a:alphaModFix/>
          </a:blip>
          <a:srcRect b="0" l="0" r="0" t="0"/>
          <a:stretch/>
        </p:blipFill>
        <p:spPr>
          <a:xfrm>
            <a:off x="16534038" y="838823"/>
            <a:ext cx="879023" cy="760754"/>
          </a:xfrm>
          <a:prstGeom prst="rect">
            <a:avLst/>
          </a:prstGeom>
          <a:noFill/>
          <a:ln>
            <a:noFill/>
          </a:ln>
        </p:spPr>
      </p:pic>
      <p:sp>
        <p:nvSpPr>
          <p:cNvPr id="91" name="Google Shape;91;p1"/>
          <p:cNvSpPr txBox="1"/>
          <p:nvPr/>
        </p:nvSpPr>
        <p:spPr>
          <a:xfrm>
            <a:off x="1749192" y="3640416"/>
            <a:ext cx="8440391" cy="396874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9999" u="none" cap="none" strike="noStrike">
                <a:solidFill>
                  <a:srgbClr val="191919"/>
                </a:solidFill>
                <a:latin typeface="Arial"/>
                <a:ea typeface="Arial"/>
                <a:cs typeface="Arial"/>
                <a:sym typeface="Arial"/>
              </a:rPr>
              <a:t>Interfata aplicatiei software</a:t>
            </a:r>
            <a:endParaRPr/>
          </a:p>
        </p:txBody>
      </p:sp>
      <p:sp>
        <p:nvSpPr>
          <p:cNvPr id="92" name="Google Shape;92;p1"/>
          <p:cNvSpPr txBox="1"/>
          <p:nvPr/>
        </p:nvSpPr>
        <p:spPr>
          <a:xfrm>
            <a:off x="1219200" y="8982075"/>
            <a:ext cx="5827292" cy="5048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000" u="none" cap="none" strike="noStrike">
                <a:solidFill>
                  <a:srgbClr val="191919"/>
                </a:solidFill>
                <a:latin typeface="Arial"/>
                <a:ea typeface="Arial"/>
                <a:cs typeface="Arial"/>
                <a:sym typeface="Arial"/>
              </a:rPr>
              <a:t>batir.daniel@elev.cihcahul.md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10"/>
          <p:cNvPicPr preferRelativeResize="0"/>
          <p:nvPr/>
        </p:nvPicPr>
        <p:blipFill rotWithShape="1">
          <a:blip r:embed="rId3">
            <a:alphaModFix/>
          </a:blip>
          <a:srcRect b="7865" l="0" r="0" t="7865"/>
          <a:stretch/>
        </p:blipFill>
        <p:spPr>
          <a:xfrm>
            <a:off x="0" y="0"/>
            <a:ext cx="18288000" cy="10287000"/>
          </a:xfrm>
          <a:prstGeom prst="rect">
            <a:avLst/>
          </a:prstGeom>
          <a:noFill/>
          <a:ln>
            <a:noFill/>
          </a:ln>
        </p:spPr>
      </p:pic>
      <p:sp>
        <p:nvSpPr>
          <p:cNvPr id="227" name="Google Shape;227;p10"/>
          <p:cNvSpPr/>
          <p:nvPr/>
        </p:nvSpPr>
        <p:spPr>
          <a:xfrm>
            <a:off x="-1497230" y="1220699"/>
            <a:ext cx="15661913" cy="10287000"/>
          </a:xfrm>
          <a:custGeom>
            <a:rect b="b" l="l" r="r" t="t"/>
            <a:pathLst>
              <a:path extrusionOk="0" h="2462566" w="3749246">
                <a:moveTo>
                  <a:pt x="3624786" y="2462566"/>
                </a:moveTo>
                <a:lnTo>
                  <a:pt x="124460" y="2462566"/>
                </a:lnTo>
                <a:cubicBezTo>
                  <a:pt x="55880" y="2462566"/>
                  <a:pt x="0" y="2406686"/>
                  <a:pt x="0" y="2338106"/>
                </a:cubicBezTo>
                <a:lnTo>
                  <a:pt x="0" y="124460"/>
                </a:lnTo>
                <a:cubicBezTo>
                  <a:pt x="0" y="55880"/>
                  <a:pt x="55880" y="0"/>
                  <a:pt x="124460" y="0"/>
                </a:cubicBezTo>
                <a:lnTo>
                  <a:pt x="3624786" y="0"/>
                </a:lnTo>
                <a:cubicBezTo>
                  <a:pt x="3693366" y="0"/>
                  <a:pt x="3749246" y="55880"/>
                  <a:pt x="3749246" y="124460"/>
                </a:cubicBezTo>
                <a:lnTo>
                  <a:pt x="3749246" y="2338106"/>
                </a:lnTo>
                <a:cubicBezTo>
                  <a:pt x="3749246" y="2406686"/>
                  <a:pt x="3693366" y="2462566"/>
                  <a:pt x="3624786" y="2462566"/>
                </a:cubicBezTo>
                <a:close/>
              </a:path>
            </a:pathLst>
          </a:custGeom>
          <a:solidFill>
            <a:srgbClr val="FEE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10"/>
          <p:cNvPicPr preferRelativeResize="0"/>
          <p:nvPr/>
        </p:nvPicPr>
        <p:blipFill rotWithShape="1">
          <a:blip r:embed="rId4">
            <a:alphaModFix/>
          </a:blip>
          <a:srcRect b="0" l="0" r="0" t="0"/>
          <a:stretch/>
        </p:blipFill>
        <p:spPr>
          <a:xfrm>
            <a:off x="16455703" y="865655"/>
            <a:ext cx="803597" cy="355044"/>
          </a:xfrm>
          <a:prstGeom prst="rect">
            <a:avLst/>
          </a:prstGeom>
          <a:noFill/>
          <a:ln>
            <a:noFill/>
          </a:ln>
        </p:spPr>
      </p:pic>
      <p:grpSp>
        <p:nvGrpSpPr>
          <p:cNvPr id="229" name="Google Shape;229;p10"/>
          <p:cNvGrpSpPr/>
          <p:nvPr/>
        </p:nvGrpSpPr>
        <p:grpSpPr>
          <a:xfrm>
            <a:off x="11471865" y="2467762"/>
            <a:ext cx="5385349" cy="10944768"/>
            <a:chOff x="0" y="0"/>
            <a:chExt cx="5000993" cy="10163632"/>
          </a:xfrm>
        </p:grpSpPr>
        <p:sp>
          <p:nvSpPr>
            <p:cNvPr id="230" name="Google Shape;230;p10"/>
            <p:cNvSpPr/>
            <p:nvPr/>
          </p:nvSpPr>
          <p:spPr>
            <a:xfrm>
              <a:off x="0" y="0"/>
              <a:ext cx="5000993" cy="10163632"/>
            </a:xfrm>
            <a:custGeom>
              <a:rect b="b" l="l" r="r" t="t"/>
              <a:pathLst>
                <a:path extrusionOk="0" h="10163632" w="5000993">
                  <a:moveTo>
                    <a:pt x="0" y="0"/>
                  </a:moveTo>
                  <a:lnTo>
                    <a:pt x="5000993" y="0"/>
                  </a:lnTo>
                  <a:lnTo>
                    <a:pt x="5000993" y="10163632"/>
                  </a:lnTo>
                  <a:lnTo>
                    <a:pt x="0" y="10163632"/>
                  </a:lnTo>
                  <a:close/>
                </a:path>
              </a:pathLst>
            </a:custGeom>
            <a:blipFill rotWithShape="1">
              <a:blip r:embed="rId5">
                <a:alphaModFix/>
              </a:blip>
              <a:stretch>
                <a:fillRect b="0" l="-43" r="-44" t="0"/>
              </a:stretch>
            </a:blipFill>
            <a:ln>
              <a:noFill/>
            </a:ln>
          </p:spPr>
        </p:sp>
        <p:sp>
          <p:nvSpPr>
            <p:cNvPr id="231" name="Google Shape;231;p10"/>
            <p:cNvSpPr/>
            <p:nvPr/>
          </p:nvSpPr>
          <p:spPr>
            <a:xfrm>
              <a:off x="338760" y="288798"/>
              <a:ext cx="4330776" cy="9398000"/>
            </a:xfrm>
            <a:custGeom>
              <a:rect b="b" l="l" r="r" t="t"/>
              <a:pathLst>
                <a:path extrusionOk="0"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rotWithShape="1">
              <a:blip r:embed="rId6">
                <a:alphaModFix/>
              </a:blip>
              <a:stretch>
                <a:fillRect b="0" l="-22423" r="-2242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10"/>
          <p:cNvSpPr txBox="1"/>
          <p:nvPr/>
        </p:nvSpPr>
        <p:spPr>
          <a:xfrm>
            <a:off x="1224603" y="2110131"/>
            <a:ext cx="9849772" cy="149588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768" u="none" cap="none" strike="noStrike">
                <a:solidFill>
                  <a:srgbClr val="191919"/>
                </a:solidFill>
                <a:latin typeface="Arial"/>
                <a:ea typeface="Arial"/>
                <a:cs typeface="Arial"/>
                <a:sym typeface="Arial"/>
              </a:rPr>
              <a:t>Efortul depus pentru imbunatatirea interfetei este unul important pentru succesul aplicatiei software.</a:t>
            </a:r>
            <a:endParaRPr/>
          </a:p>
        </p:txBody>
      </p:sp>
      <p:sp>
        <p:nvSpPr>
          <p:cNvPr id="233" name="Google Shape;233;p10"/>
          <p:cNvSpPr txBox="1"/>
          <p:nvPr/>
        </p:nvSpPr>
        <p:spPr>
          <a:xfrm>
            <a:off x="1224603" y="4161789"/>
            <a:ext cx="9340860" cy="5616373"/>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b="0" i="0" lang="en-US" sz="2641" u="none" cap="none" strike="noStrike">
                <a:solidFill>
                  <a:srgbClr val="191919"/>
                </a:solidFill>
                <a:latin typeface="Arial"/>
                <a:ea typeface="Arial"/>
                <a:cs typeface="Arial"/>
                <a:sym typeface="Arial"/>
              </a:rPr>
              <a:t>Este adevărat că efortul depus pentru îmbunătățirea interfeței este unul important pentru succesul unei aplicații software. Interfața este interfața principală prin care utilizatorii interacționează cu aplicația și decizia lor de a utiliza sau nu aplicația poate fi influențată de aspectul și simplitatea interfeței.</a:t>
            </a:r>
            <a:endParaRPr/>
          </a:p>
          <a:p>
            <a:pPr indent="0" lvl="0" marL="0" marR="0" rtl="0" algn="l">
              <a:lnSpc>
                <a:spcPct val="140022"/>
              </a:lnSpc>
              <a:spcBef>
                <a:spcPts val="0"/>
              </a:spcBef>
              <a:spcAft>
                <a:spcPts val="0"/>
              </a:spcAft>
              <a:buNone/>
            </a:pPr>
            <a:r>
              <a:rPr b="0" i="0" lang="en-US" sz="2641" u="none" cap="none" strike="noStrike">
                <a:solidFill>
                  <a:srgbClr val="191919"/>
                </a:solidFill>
                <a:latin typeface="Arial"/>
                <a:ea typeface="Arial"/>
                <a:cs typeface="Arial"/>
                <a:sym typeface="Arial"/>
              </a:rPr>
              <a:t>O interfață intuitivă și ușor de utilizat poate reduce frustrarea utilizatorilor și poate crește eficiența lor în utilizarea aplicației. În plus, o interfață bine proiectată poate ajuta la creșterea utilizării aplicației și poate atrage noi utilizatori.</a:t>
            </a:r>
            <a:endParaRPr/>
          </a:p>
          <a:p>
            <a:pPr indent="0" lvl="0" marL="0" marR="0" rtl="0" algn="l">
              <a:lnSpc>
                <a:spcPct val="140022"/>
              </a:lnSpc>
              <a:spcBef>
                <a:spcPts val="0"/>
              </a:spcBef>
              <a:spcAft>
                <a:spcPts val="0"/>
              </a:spcAft>
              <a:buNone/>
            </a:pPr>
            <a:r>
              <a:t/>
            </a:r>
            <a:endParaRPr b="0" i="0" sz="2641" u="none" cap="none" strike="noStrike">
              <a:solidFill>
                <a:srgbClr val="191919"/>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2"/>
          <p:cNvPicPr preferRelativeResize="0"/>
          <p:nvPr/>
        </p:nvPicPr>
        <p:blipFill rotWithShape="1">
          <a:blip r:embed="rId3">
            <a:alphaModFix/>
          </a:blip>
          <a:srcRect b="0" l="0" r="0" t="0"/>
          <a:stretch/>
        </p:blipFill>
        <p:spPr>
          <a:xfrm>
            <a:off x="16455703" y="865655"/>
            <a:ext cx="803597" cy="355044"/>
          </a:xfrm>
          <a:prstGeom prst="rect">
            <a:avLst/>
          </a:prstGeom>
          <a:noFill/>
          <a:ln>
            <a:noFill/>
          </a:ln>
        </p:spPr>
      </p:pic>
      <p:sp>
        <p:nvSpPr>
          <p:cNvPr id="98" name="Google Shape;98;p2"/>
          <p:cNvSpPr/>
          <p:nvPr/>
        </p:nvSpPr>
        <p:spPr>
          <a:xfrm>
            <a:off x="-545621" y="-319177"/>
            <a:ext cx="3140015" cy="10925355"/>
          </a:xfrm>
          <a:prstGeom prst="rect">
            <a:avLst/>
          </a:prstGeom>
          <a:solidFill>
            <a:srgbClr val="FEE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2"/>
          <p:cNvGrpSpPr/>
          <p:nvPr/>
        </p:nvGrpSpPr>
        <p:grpSpPr>
          <a:xfrm>
            <a:off x="1047750" y="1054413"/>
            <a:ext cx="8523914" cy="8540957"/>
            <a:chOff x="0" y="0"/>
            <a:chExt cx="10143351" cy="10163632"/>
          </a:xfrm>
        </p:grpSpPr>
        <p:sp>
          <p:nvSpPr>
            <p:cNvPr id="100" name="Google Shape;100;p2"/>
            <p:cNvSpPr/>
            <p:nvPr/>
          </p:nvSpPr>
          <p:spPr>
            <a:xfrm>
              <a:off x="0" y="0"/>
              <a:ext cx="10143351" cy="10163632"/>
            </a:xfrm>
            <a:custGeom>
              <a:rect b="b" l="l" r="r" t="t"/>
              <a:pathLst>
                <a:path extrusionOk="0" h="10163632" w="10143351">
                  <a:moveTo>
                    <a:pt x="0" y="0"/>
                  </a:moveTo>
                  <a:lnTo>
                    <a:pt x="10143351" y="0"/>
                  </a:lnTo>
                  <a:lnTo>
                    <a:pt x="10143351" y="10163632"/>
                  </a:lnTo>
                  <a:lnTo>
                    <a:pt x="0" y="10163632"/>
                  </a:lnTo>
                  <a:close/>
                </a:path>
              </a:pathLst>
            </a:custGeom>
            <a:blipFill rotWithShape="1">
              <a:blip r:embed="rId4">
                <a:alphaModFix/>
              </a:blip>
              <a:stretch>
                <a:fillRect b="-24" l="0" r="0" t="-24"/>
              </a:stretch>
            </a:blipFill>
            <a:ln>
              <a:noFill/>
            </a:ln>
          </p:spPr>
        </p:sp>
        <p:sp>
          <p:nvSpPr>
            <p:cNvPr id="101" name="Google Shape;101;p2"/>
            <p:cNvSpPr/>
            <p:nvPr/>
          </p:nvSpPr>
          <p:spPr>
            <a:xfrm>
              <a:off x="3149600" y="2368550"/>
              <a:ext cx="5156200" cy="6858000"/>
            </a:xfrm>
            <a:custGeom>
              <a:rect b="b" l="l" r="r" t="t"/>
              <a:pathLst>
                <a:path extrusionOk="0" h="6858000" w="5156200">
                  <a:moveTo>
                    <a:pt x="0" y="0"/>
                  </a:moveTo>
                  <a:lnTo>
                    <a:pt x="5156200" y="0"/>
                  </a:lnTo>
                  <a:lnTo>
                    <a:pt x="5156200" y="6858000"/>
                  </a:lnTo>
                  <a:lnTo>
                    <a:pt x="0" y="6858000"/>
                  </a:lnTo>
                  <a:close/>
                </a:path>
              </a:pathLst>
            </a:custGeom>
            <a:blipFill rotWithShape="1">
              <a:blip r:embed="rId5">
                <a:alphaModFix/>
              </a:blip>
              <a:stretch>
                <a:fillRect b="-6387" l="0" r="0" t="-6387"/>
              </a:stretch>
            </a:blipFill>
            <a:ln>
              <a:noFill/>
            </a:ln>
          </p:spPr>
        </p:sp>
        <p:sp>
          <p:nvSpPr>
            <p:cNvPr id="102" name="Google Shape;102;p2"/>
            <p:cNvSpPr/>
            <p:nvPr/>
          </p:nvSpPr>
          <p:spPr>
            <a:xfrm>
              <a:off x="374650" y="673100"/>
              <a:ext cx="6318250" cy="8427288"/>
            </a:xfrm>
            <a:custGeom>
              <a:rect b="b" l="l" r="r" t="t"/>
              <a:pathLst>
                <a:path extrusionOk="0" h="8427288" w="6318250">
                  <a:moveTo>
                    <a:pt x="2560460" y="1417091"/>
                  </a:moveTo>
                  <a:lnTo>
                    <a:pt x="2559050" y="8427288"/>
                  </a:lnTo>
                  <a:lnTo>
                    <a:pt x="0" y="8427288"/>
                  </a:lnTo>
                  <a:lnTo>
                    <a:pt x="0" y="0"/>
                  </a:lnTo>
                  <a:lnTo>
                    <a:pt x="6318250" y="0"/>
                  </a:lnTo>
                  <a:lnTo>
                    <a:pt x="6318250" y="1098550"/>
                  </a:lnTo>
                  <a:lnTo>
                    <a:pt x="2878087" y="1099439"/>
                  </a:lnTo>
                  <a:cubicBezTo>
                    <a:pt x="2702674" y="1099490"/>
                    <a:pt x="2560498" y="1241679"/>
                    <a:pt x="2560460" y="1417091"/>
                  </a:cubicBezTo>
                  <a:close/>
                </a:path>
              </a:pathLst>
            </a:custGeom>
            <a:blipFill rotWithShape="1">
              <a:blip r:embed="rId6">
                <a:alphaModFix/>
              </a:blip>
              <a:stretch>
                <a:fillRect b="0" l="-68685" r="-6868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2"/>
          <p:cNvSpPr txBox="1"/>
          <p:nvPr/>
        </p:nvSpPr>
        <p:spPr>
          <a:xfrm>
            <a:off x="8227521" y="471551"/>
            <a:ext cx="7927789" cy="153639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635" u="none" cap="none" strike="noStrike">
                <a:solidFill>
                  <a:srgbClr val="191919"/>
                </a:solidFill>
                <a:latin typeface="Arial"/>
                <a:ea typeface="Arial"/>
                <a:cs typeface="Arial"/>
                <a:sym typeface="Arial"/>
              </a:rPr>
              <a:t>Ce este o interfata de aplicatie software</a:t>
            </a:r>
            <a:endParaRPr/>
          </a:p>
        </p:txBody>
      </p:sp>
      <p:sp>
        <p:nvSpPr>
          <p:cNvPr id="104" name="Google Shape;104;p2"/>
          <p:cNvSpPr txBox="1"/>
          <p:nvPr/>
        </p:nvSpPr>
        <p:spPr>
          <a:xfrm>
            <a:off x="10072736" y="2581009"/>
            <a:ext cx="6784765" cy="6677291"/>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11" u="none" cap="none" strike="noStrike">
                <a:solidFill>
                  <a:srgbClr val="191919"/>
                </a:solidFill>
                <a:latin typeface="Arial"/>
                <a:ea typeface="Arial"/>
                <a:cs typeface="Arial"/>
                <a:sym typeface="Arial"/>
              </a:rPr>
              <a:t>O interfață de aplicație software (API) este un set de reguli și protocoale care permit interacțiunea între diferite aplicații software. Aceasta facilitează comunicația și interoperabilitatea între aplicații distincte, permițându-le să partajeze date și funcționalități.</a:t>
            </a:r>
            <a:endParaRPr/>
          </a:p>
          <a:p>
            <a:pPr indent="0" lvl="0" marL="0" marR="0" rtl="0" algn="l">
              <a:lnSpc>
                <a:spcPct val="140023"/>
              </a:lnSpc>
              <a:spcBef>
                <a:spcPts val="0"/>
              </a:spcBef>
              <a:spcAft>
                <a:spcPts val="0"/>
              </a:spcAft>
              <a:buNone/>
            </a:pPr>
            <a:r>
              <a:rPr b="0" i="0" lang="en-US" sz="2511" u="none" cap="none" strike="noStrike">
                <a:solidFill>
                  <a:srgbClr val="191919"/>
                </a:solidFill>
                <a:latin typeface="Arial"/>
                <a:ea typeface="Arial"/>
                <a:cs typeface="Arial"/>
                <a:sym typeface="Arial"/>
              </a:rPr>
              <a:t>API-urile pot fi clasificate în funcție de modul în care sunt utilizate. API-urile interne sunt utilizate de către dezvoltatorii de aplicații pentru a accesa funcționalități interne ale aplicației, în timp ce API-urile externe permit accesul la funcționalități ale altor aplicații sau servicii web.</a:t>
            </a:r>
            <a:endParaRPr/>
          </a:p>
          <a:p>
            <a:pPr indent="0" lvl="0" marL="0" marR="0" rtl="0" algn="l">
              <a:lnSpc>
                <a:spcPct val="140023"/>
              </a:lnSpc>
              <a:spcBef>
                <a:spcPts val="0"/>
              </a:spcBef>
              <a:spcAft>
                <a:spcPts val="0"/>
              </a:spcAft>
              <a:buNone/>
            </a:pPr>
            <a:r>
              <a:t/>
            </a:r>
            <a:endParaRPr b="0" i="0" sz="2511" u="none" cap="none" strike="noStrike">
              <a:solidFill>
                <a:srgbClr val="191919"/>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3"/>
          <p:cNvPicPr preferRelativeResize="0"/>
          <p:nvPr/>
        </p:nvPicPr>
        <p:blipFill rotWithShape="1">
          <a:blip r:embed="rId3">
            <a:alphaModFix/>
          </a:blip>
          <a:srcRect b="0" l="0" r="0" t="0"/>
          <a:stretch/>
        </p:blipFill>
        <p:spPr>
          <a:xfrm>
            <a:off x="16455703" y="865655"/>
            <a:ext cx="803597" cy="355044"/>
          </a:xfrm>
          <a:prstGeom prst="rect">
            <a:avLst/>
          </a:prstGeom>
          <a:noFill/>
          <a:ln>
            <a:noFill/>
          </a:ln>
        </p:spPr>
      </p:pic>
      <p:sp>
        <p:nvSpPr>
          <p:cNvPr id="110" name="Google Shape;110;p3"/>
          <p:cNvSpPr/>
          <p:nvPr/>
        </p:nvSpPr>
        <p:spPr>
          <a:xfrm>
            <a:off x="-545621" y="-319177"/>
            <a:ext cx="3140015" cy="10925355"/>
          </a:xfrm>
          <a:prstGeom prst="rect">
            <a:avLst/>
          </a:prstGeom>
          <a:solidFill>
            <a:srgbClr val="FEE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3"/>
          <p:cNvPicPr preferRelativeResize="0"/>
          <p:nvPr/>
        </p:nvPicPr>
        <p:blipFill rotWithShape="1">
          <a:blip r:embed="rId4">
            <a:alphaModFix/>
          </a:blip>
          <a:srcRect b="0" l="0" r="0" t="0"/>
          <a:stretch/>
        </p:blipFill>
        <p:spPr>
          <a:xfrm>
            <a:off x="11226258" y="2625090"/>
            <a:ext cx="5953345" cy="6862646"/>
          </a:xfrm>
          <a:prstGeom prst="rect">
            <a:avLst/>
          </a:prstGeom>
          <a:noFill/>
          <a:ln>
            <a:noFill/>
          </a:ln>
        </p:spPr>
      </p:pic>
      <p:sp>
        <p:nvSpPr>
          <p:cNvPr id="112" name="Google Shape;112;p3"/>
          <p:cNvSpPr txBox="1"/>
          <p:nvPr/>
        </p:nvSpPr>
        <p:spPr>
          <a:xfrm>
            <a:off x="3636164" y="566016"/>
            <a:ext cx="12819539" cy="13569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049" u="none" cap="none" strike="noStrike">
                <a:solidFill>
                  <a:srgbClr val="191919"/>
                </a:solidFill>
                <a:latin typeface="Arial"/>
                <a:ea typeface="Arial"/>
                <a:cs typeface="Arial"/>
                <a:sym typeface="Arial"/>
              </a:rPr>
              <a:t>Rolul unei interfete de calitate in experienta utilizatorului</a:t>
            </a:r>
            <a:endParaRPr/>
          </a:p>
        </p:txBody>
      </p:sp>
      <p:sp>
        <p:nvSpPr>
          <p:cNvPr id="113" name="Google Shape;113;p3"/>
          <p:cNvSpPr txBox="1"/>
          <p:nvPr/>
        </p:nvSpPr>
        <p:spPr>
          <a:xfrm>
            <a:off x="3315795" y="2548890"/>
            <a:ext cx="7186564" cy="670941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191919"/>
                </a:solidFill>
                <a:latin typeface="Arial"/>
                <a:ea typeface="Arial"/>
                <a:cs typeface="Arial"/>
                <a:sym typeface="Arial"/>
              </a:rPr>
              <a:t>Interfața de calitate joacă un rol critic în experiența utilizatorului. O interfață bine proiectată și implementată poate îmbunătăți semnificativ experiența utilizatorului și poate crește gradul de satisfacție.</a:t>
            </a:r>
            <a:endParaRPr/>
          </a:p>
          <a:p>
            <a:pPr indent="0" lvl="0" marL="0" marR="0" rtl="0" algn="l">
              <a:lnSpc>
                <a:spcPct val="140000"/>
              </a:lnSpc>
              <a:spcBef>
                <a:spcPts val="0"/>
              </a:spcBef>
              <a:spcAft>
                <a:spcPts val="0"/>
              </a:spcAft>
              <a:buNone/>
            </a:pPr>
            <a:r>
              <a:rPr b="0" i="0" lang="en-US" sz="2100" u="none" cap="none" strike="noStrike">
                <a:solidFill>
                  <a:srgbClr val="191919"/>
                </a:solidFill>
                <a:latin typeface="Arial"/>
                <a:ea typeface="Arial"/>
                <a:cs typeface="Arial"/>
                <a:sym typeface="Arial"/>
              </a:rPr>
              <a:t>Printre principalele beneficii ale unei interfețe de calitate se numără:</a:t>
            </a:r>
            <a:endParaRPr/>
          </a:p>
          <a:p>
            <a:pPr indent="-226695" lvl="1" marL="453390" marR="0" rtl="0" algn="l">
              <a:lnSpc>
                <a:spcPct val="140000"/>
              </a:lnSpc>
              <a:spcBef>
                <a:spcPts val="0"/>
              </a:spcBef>
              <a:spcAft>
                <a:spcPts val="0"/>
              </a:spcAft>
              <a:buClr>
                <a:srgbClr val="191919"/>
              </a:buClr>
              <a:buSzPts val="2100"/>
              <a:buFont typeface="Arial"/>
              <a:buChar char="•"/>
            </a:pPr>
            <a:r>
              <a:rPr b="0" i="0" lang="en-US" sz="2100" u="none" cap="none" strike="noStrike">
                <a:solidFill>
                  <a:srgbClr val="191919"/>
                </a:solidFill>
                <a:latin typeface="Arial"/>
                <a:ea typeface="Arial"/>
                <a:cs typeface="Arial"/>
                <a:sym typeface="Arial"/>
              </a:rPr>
              <a:t>Ușurința de utilizare: O interfață bine proiectată și implementată trebuie să fie ușor de utilizat și să furnizeze utilizatorului informațiile și funcționalitățile de care are nevoie într-un mod intuitiv.</a:t>
            </a:r>
            <a:endParaRPr/>
          </a:p>
          <a:p>
            <a:pPr indent="-226695" lvl="1" marL="453390" marR="0" rtl="0" algn="l">
              <a:lnSpc>
                <a:spcPct val="140000"/>
              </a:lnSpc>
              <a:spcBef>
                <a:spcPts val="0"/>
              </a:spcBef>
              <a:spcAft>
                <a:spcPts val="0"/>
              </a:spcAft>
              <a:buClr>
                <a:srgbClr val="191919"/>
              </a:buClr>
              <a:buSzPts val="2100"/>
              <a:buFont typeface="Arial"/>
              <a:buChar char="•"/>
            </a:pPr>
            <a:r>
              <a:rPr b="0" i="0" lang="en-US" sz="2100" u="none" cap="none" strike="noStrike">
                <a:solidFill>
                  <a:srgbClr val="191919"/>
                </a:solidFill>
                <a:latin typeface="Arial"/>
                <a:ea typeface="Arial"/>
                <a:cs typeface="Arial"/>
                <a:sym typeface="Arial"/>
              </a:rPr>
              <a:t>Eficiența: O interfață de calitate ar trebui să permită utilizatorului să își îndeplinească sarcinile într-un mod rapid și eficient. Acest lucru poate fi realizat prin utilizarea de funcționalități cum ar fi shortcut-uri și taste de acces rapid.</a:t>
            </a:r>
            <a:endParaRPr/>
          </a:p>
          <a:p>
            <a:pPr indent="0" lvl="0" marL="0" marR="0" rtl="0" algn="l">
              <a:lnSpc>
                <a:spcPct val="140000"/>
              </a:lnSpc>
              <a:spcBef>
                <a:spcPts val="0"/>
              </a:spcBef>
              <a:spcAft>
                <a:spcPts val="0"/>
              </a:spcAft>
              <a:buNone/>
            </a:pPr>
            <a:r>
              <a:t/>
            </a:r>
            <a:endParaRPr b="0" i="0" sz="2100" u="none" cap="none" strike="noStrike">
              <a:solidFill>
                <a:srgbClr val="191919"/>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117" name="Shape 117"/>
        <p:cNvGrpSpPr/>
        <p:nvPr/>
      </p:nvGrpSpPr>
      <p:grpSpPr>
        <a:xfrm>
          <a:off x="0" y="0"/>
          <a:ext cx="0" cy="0"/>
          <a:chOff x="0" y="0"/>
          <a:chExt cx="0" cy="0"/>
        </a:xfrm>
      </p:grpSpPr>
      <p:pic>
        <p:nvPicPr>
          <p:cNvPr id="118" name="Google Shape;118;p4"/>
          <p:cNvPicPr preferRelativeResize="0"/>
          <p:nvPr/>
        </p:nvPicPr>
        <p:blipFill rotWithShape="1">
          <a:blip r:embed="rId3">
            <a:alphaModFix amt="15000"/>
          </a:blip>
          <a:srcRect b="17443" l="0" r="0" t="17442"/>
          <a:stretch/>
        </p:blipFill>
        <p:spPr>
          <a:xfrm>
            <a:off x="7450548" y="-148999"/>
            <a:ext cx="10837452" cy="10584998"/>
          </a:xfrm>
          <a:prstGeom prst="rect">
            <a:avLst/>
          </a:prstGeom>
          <a:noFill/>
          <a:ln>
            <a:noFill/>
          </a:ln>
        </p:spPr>
      </p:pic>
      <p:sp>
        <p:nvSpPr>
          <p:cNvPr id="119" name="Google Shape;119;p4"/>
          <p:cNvSpPr/>
          <p:nvPr/>
        </p:nvSpPr>
        <p:spPr>
          <a:xfrm>
            <a:off x="-149033" y="0"/>
            <a:ext cx="7599581" cy="10557723"/>
          </a:xfrm>
          <a:prstGeom prst="rect">
            <a:avLst/>
          </a:prstGeom>
          <a:solidFill>
            <a:srgbClr val="FEE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txBox="1"/>
          <p:nvPr/>
        </p:nvSpPr>
        <p:spPr>
          <a:xfrm>
            <a:off x="1028700" y="881715"/>
            <a:ext cx="4525588" cy="145044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354" u="none" cap="none" strike="noStrike">
                <a:solidFill>
                  <a:srgbClr val="191919"/>
                </a:solidFill>
                <a:latin typeface="Arial"/>
                <a:ea typeface="Arial"/>
                <a:cs typeface="Arial"/>
                <a:sym typeface="Arial"/>
              </a:rPr>
              <a:t>Probleme de vizualizare</a:t>
            </a:r>
            <a:endParaRPr/>
          </a:p>
        </p:txBody>
      </p:sp>
      <p:sp>
        <p:nvSpPr>
          <p:cNvPr id="121" name="Google Shape;121;p4"/>
          <p:cNvSpPr txBox="1"/>
          <p:nvPr/>
        </p:nvSpPr>
        <p:spPr>
          <a:xfrm>
            <a:off x="1028700" y="3134234"/>
            <a:ext cx="5538304" cy="1076325"/>
          </a:xfrm>
          <a:prstGeom prst="rect">
            <a:avLst/>
          </a:prstGeom>
          <a:noFill/>
          <a:ln>
            <a:noFill/>
          </a:ln>
        </p:spPr>
        <p:txBody>
          <a:bodyPr anchorCtr="0" anchor="t" bIns="0" lIns="0" spcFirstLastPara="1" rIns="0" wrap="square" tIns="0">
            <a:spAutoFit/>
          </a:bodyPr>
          <a:lstStyle/>
          <a:p>
            <a:pPr indent="0" lvl="0" marL="0" marR="0" rtl="0" algn="ctr">
              <a:lnSpc>
                <a:spcPct val="119970"/>
              </a:lnSpc>
              <a:spcBef>
                <a:spcPts val="0"/>
              </a:spcBef>
              <a:spcAft>
                <a:spcPts val="0"/>
              </a:spcAft>
              <a:buNone/>
            </a:pPr>
            <a:r>
              <a:rPr b="0" i="0" lang="en-US" sz="3400" u="none" cap="none" strike="noStrike">
                <a:solidFill>
                  <a:srgbClr val="191919"/>
                </a:solidFill>
                <a:latin typeface="Arial"/>
                <a:ea typeface="Arial"/>
                <a:cs typeface="Arial"/>
                <a:sym typeface="Arial"/>
              </a:rPr>
              <a:t>Problemele de vizualizare a unui software includ:</a:t>
            </a:r>
            <a:endParaRPr/>
          </a:p>
        </p:txBody>
      </p:sp>
      <p:sp>
        <p:nvSpPr>
          <p:cNvPr id="122" name="Google Shape;122;p4"/>
          <p:cNvSpPr txBox="1"/>
          <p:nvPr/>
        </p:nvSpPr>
        <p:spPr>
          <a:xfrm>
            <a:off x="10851564" y="2383944"/>
            <a:ext cx="6334014" cy="50484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44" u="none" cap="none" strike="noStrike">
                <a:solidFill>
                  <a:srgbClr val="FFFFFF"/>
                </a:solidFill>
                <a:latin typeface="Arial"/>
                <a:ea typeface="Arial"/>
                <a:cs typeface="Arial"/>
                <a:sym typeface="Arial"/>
              </a:rPr>
              <a:t>Caractere prea mici sau prea mari</a:t>
            </a:r>
            <a:endParaRPr/>
          </a:p>
        </p:txBody>
      </p:sp>
      <p:sp>
        <p:nvSpPr>
          <p:cNvPr id="123" name="Google Shape;123;p4"/>
          <p:cNvSpPr txBox="1"/>
          <p:nvPr/>
        </p:nvSpPr>
        <p:spPr>
          <a:xfrm>
            <a:off x="10851564" y="4023616"/>
            <a:ext cx="6334014" cy="504845"/>
          </a:xfrm>
          <a:prstGeom prst="rect">
            <a:avLst/>
          </a:prstGeom>
          <a:noFill/>
          <a:ln>
            <a:noFill/>
          </a:ln>
        </p:spPr>
        <p:txBody>
          <a:bodyPr anchorCtr="0" anchor="t" bIns="0" lIns="0" spcFirstLastPara="1" rIns="0" wrap="square" tIns="0">
            <a:spAutoFit/>
          </a:bodyPr>
          <a:lstStyle/>
          <a:p>
            <a:pPr indent="0" lvl="1" marL="0" marR="0" rtl="0" algn="l">
              <a:lnSpc>
                <a:spcPct val="140014"/>
              </a:lnSpc>
              <a:spcBef>
                <a:spcPts val="0"/>
              </a:spcBef>
              <a:spcAft>
                <a:spcPts val="0"/>
              </a:spcAft>
              <a:buNone/>
            </a:pPr>
            <a:r>
              <a:rPr b="0" i="0" lang="en-US" sz="2744" u="none" cap="none" strike="noStrike">
                <a:solidFill>
                  <a:srgbClr val="FFFFFF"/>
                </a:solidFill>
                <a:latin typeface="Arial"/>
                <a:ea typeface="Arial"/>
                <a:cs typeface="Arial"/>
                <a:sym typeface="Arial"/>
              </a:rPr>
              <a:t>Automated customer service</a:t>
            </a:r>
            <a:endParaRPr/>
          </a:p>
        </p:txBody>
      </p:sp>
      <p:sp>
        <p:nvSpPr>
          <p:cNvPr id="124" name="Google Shape;124;p4"/>
          <p:cNvSpPr txBox="1"/>
          <p:nvPr/>
        </p:nvSpPr>
        <p:spPr>
          <a:xfrm>
            <a:off x="10851564" y="5375351"/>
            <a:ext cx="6334014" cy="984159"/>
          </a:xfrm>
          <a:prstGeom prst="rect">
            <a:avLst/>
          </a:prstGeom>
          <a:noFill/>
          <a:ln>
            <a:noFill/>
          </a:ln>
        </p:spPr>
        <p:txBody>
          <a:bodyPr anchorCtr="0" anchor="t" bIns="0" lIns="0" spcFirstLastPara="1" rIns="0" wrap="square" tIns="0">
            <a:spAutoFit/>
          </a:bodyPr>
          <a:lstStyle/>
          <a:p>
            <a:pPr indent="0" lvl="1" marL="0" marR="0" rtl="0" algn="l">
              <a:lnSpc>
                <a:spcPct val="140014"/>
              </a:lnSpc>
              <a:spcBef>
                <a:spcPts val="0"/>
              </a:spcBef>
              <a:spcAft>
                <a:spcPts val="0"/>
              </a:spcAft>
              <a:buNone/>
            </a:pPr>
            <a:r>
              <a:rPr b="0" i="0" lang="en-US" sz="2744" u="none" cap="none" strike="noStrike">
                <a:solidFill>
                  <a:srgbClr val="FFFFFF"/>
                </a:solidFill>
                <a:latin typeface="Arial"/>
                <a:ea typeface="Arial"/>
                <a:cs typeface="Arial"/>
                <a:sym typeface="Arial"/>
              </a:rPr>
              <a:t>Folosirea culorilor neinspirate sau jarring</a:t>
            </a:r>
            <a:endParaRPr/>
          </a:p>
        </p:txBody>
      </p:sp>
      <p:sp>
        <p:nvSpPr>
          <p:cNvPr id="125" name="Google Shape;125;p4"/>
          <p:cNvSpPr txBox="1"/>
          <p:nvPr/>
        </p:nvSpPr>
        <p:spPr>
          <a:xfrm>
            <a:off x="10851564" y="7302960"/>
            <a:ext cx="6334014" cy="504845"/>
          </a:xfrm>
          <a:prstGeom prst="rect">
            <a:avLst/>
          </a:prstGeom>
          <a:noFill/>
          <a:ln>
            <a:noFill/>
          </a:ln>
        </p:spPr>
        <p:txBody>
          <a:bodyPr anchorCtr="0" anchor="t" bIns="0" lIns="0" spcFirstLastPara="1" rIns="0" wrap="square" tIns="0">
            <a:spAutoFit/>
          </a:bodyPr>
          <a:lstStyle/>
          <a:p>
            <a:pPr indent="0" lvl="1" marL="0" marR="0" rtl="0" algn="l">
              <a:lnSpc>
                <a:spcPct val="140014"/>
              </a:lnSpc>
              <a:spcBef>
                <a:spcPts val="0"/>
              </a:spcBef>
              <a:spcAft>
                <a:spcPts val="0"/>
              </a:spcAft>
              <a:buNone/>
            </a:pPr>
            <a:r>
              <a:rPr b="0" i="0" lang="en-US" sz="2744" u="none" cap="none" strike="noStrike">
                <a:solidFill>
                  <a:srgbClr val="FFFFFF"/>
                </a:solidFill>
                <a:latin typeface="Arial"/>
                <a:ea typeface="Arial"/>
                <a:cs typeface="Arial"/>
                <a:sym typeface="Arial"/>
              </a:rPr>
              <a:t>Textul neclar sau neorganizat</a:t>
            </a:r>
            <a:endParaRPr/>
          </a:p>
        </p:txBody>
      </p:sp>
      <p:pic>
        <p:nvPicPr>
          <p:cNvPr id="126" name="Google Shape;126;p4"/>
          <p:cNvPicPr preferRelativeResize="0"/>
          <p:nvPr/>
        </p:nvPicPr>
        <p:blipFill rotWithShape="1">
          <a:blip r:embed="rId4">
            <a:alphaModFix/>
          </a:blip>
          <a:srcRect b="0" l="0" r="0" t="0"/>
          <a:stretch/>
        </p:blipFill>
        <p:spPr>
          <a:xfrm>
            <a:off x="16455703" y="865655"/>
            <a:ext cx="803597" cy="355044"/>
          </a:xfrm>
          <a:prstGeom prst="rect">
            <a:avLst/>
          </a:prstGeom>
          <a:noFill/>
          <a:ln>
            <a:noFill/>
          </a:ln>
        </p:spPr>
      </p:pic>
      <p:sp>
        <p:nvSpPr>
          <p:cNvPr id="127" name="Google Shape;127;p4"/>
          <p:cNvSpPr/>
          <p:nvPr/>
        </p:nvSpPr>
        <p:spPr>
          <a:xfrm>
            <a:off x="9144000" y="3719859"/>
            <a:ext cx="1207611" cy="1207611"/>
          </a:xfrm>
          <a:custGeom>
            <a:rect b="b" l="l" r="r" t="t"/>
            <a:pathLst>
              <a:path extrusionOk="0" h="2311400" w="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FEE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9144000" y="5359531"/>
            <a:ext cx="1207611" cy="1207611"/>
          </a:xfrm>
          <a:custGeom>
            <a:rect b="b" l="l" r="r" t="t"/>
            <a:pathLst>
              <a:path extrusionOk="0" h="2311400" w="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FEE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9144000" y="6999203"/>
            <a:ext cx="1207611" cy="1207611"/>
          </a:xfrm>
          <a:custGeom>
            <a:rect b="b" l="l" r="r" t="t"/>
            <a:pathLst>
              <a:path extrusionOk="0" h="2311400" w="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FEE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9144000" y="2080187"/>
            <a:ext cx="1207611" cy="1207611"/>
          </a:xfrm>
          <a:custGeom>
            <a:rect b="b" l="l" r="r" t="t"/>
            <a:pathLst>
              <a:path extrusionOk="0" h="2311400" w="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FEE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4"/>
          <p:cNvPicPr preferRelativeResize="0"/>
          <p:nvPr/>
        </p:nvPicPr>
        <p:blipFill rotWithShape="1">
          <a:blip r:embed="rId5">
            <a:alphaModFix/>
          </a:blip>
          <a:srcRect b="0" l="0" r="0" t="0"/>
          <a:stretch/>
        </p:blipFill>
        <p:spPr>
          <a:xfrm>
            <a:off x="9448880" y="4032348"/>
            <a:ext cx="597850" cy="582632"/>
          </a:xfrm>
          <a:prstGeom prst="rect">
            <a:avLst/>
          </a:prstGeom>
          <a:noFill/>
          <a:ln>
            <a:noFill/>
          </a:ln>
        </p:spPr>
      </p:pic>
      <p:pic>
        <p:nvPicPr>
          <p:cNvPr id="132" name="Google Shape;132;p4"/>
          <p:cNvPicPr preferRelativeResize="0"/>
          <p:nvPr/>
        </p:nvPicPr>
        <p:blipFill rotWithShape="1">
          <a:blip r:embed="rId6">
            <a:alphaModFix/>
          </a:blip>
          <a:srcRect b="0" l="0" r="0" t="0"/>
          <a:stretch/>
        </p:blipFill>
        <p:spPr>
          <a:xfrm>
            <a:off x="9439716" y="2385425"/>
            <a:ext cx="616179" cy="597133"/>
          </a:xfrm>
          <a:prstGeom prst="rect">
            <a:avLst/>
          </a:prstGeom>
          <a:noFill/>
          <a:ln>
            <a:noFill/>
          </a:ln>
        </p:spPr>
      </p:pic>
      <p:pic>
        <p:nvPicPr>
          <p:cNvPr id="133" name="Google Shape;133;p4"/>
          <p:cNvPicPr preferRelativeResize="0"/>
          <p:nvPr/>
        </p:nvPicPr>
        <p:blipFill rotWithShape="1">
          <a:blip r:embed="rId7">
            <a:alphaModFix/>
          </a:blip>
          <a:srcRect b="0" l="0" r="0" t="0"/>
          <a:stretch/>
        </p:blipFill>
        <p:spPr>
          <a:xfrm>
            <a:off x="9516399" y="5631895"/>
            <a:ext cx="462812" cy="662882"/>
          </a:xfrm>
          <a:prstGeom prst="rect">
            <a:avLst/>
          </a:prstGeom>
          <a:noFill/>
          <a:ln>
            <a:noFill/>
          </a:ln>
        </p:spPr>
      </p:pic>
      <p:pic>
        <p:nvPicPr>
          <p:cNvPr id="134" name="Google Shape;134;p4"/>
          <p:cNvPicPr preferRelativeResize="0"/>
          <p:nvPr/>
        </p:nvPicPr>
        <p:blipFill rotWithShape="1">
          <a:blip r:embed="rId8">
            <a:alphaModFix/>
          </a:blip>
          <a:srcRect b="0" l="0" r="0" t="0"/>
          <a:stretch/>
        </p:blipFill>
        <p:spPr>
          <a:xfrm>
            <a:off x="9457381" y="7304442"/>
            <a:ext cx="580848" cy="597133"/>
          </a:xfrm>
          <a:prstGeom prst="rect">
            <a:avLst/>
          </a:prstGeom>
          <a:noFill/>
          <a:ln>
            <a:noFill/>
          </a:ln>
        </p:spPr>
      </p:pic>
      <p:sp>
        <p:nvSpPr>
          <p:cNvPr id="135" name="Google Shape;135;p4"/>
          <p:cNvSpPr txBox="1"/>
          <p:nvPr/>
        </p:nvSpPr>
        <p:spPr>
          <a:xfrm>
            <a:off x="1112143" y="4509412"/>
            <a:ext cx="5538304" cy="5019675"/>
          </a:xfrm>
          <a:prstGeom prst="rect">
            <a:avLst/>
          </a:prstGeom>
          <a:noFill/>
          <a:ln>
            <a:noFill/>
          </a:ln>
        </p:spPr>
        <p:txBody>
          <a:bodyPr anchorCtr="0" anchor="t" bIns="0" lIns="0" spcFirstLastPara="1" rIns="0" wrap="square" tIns="0">
            <a:spAutoFit/>
          </a:bodyPr>
          <a:lstStyle/>
          <a:p>
            <a:pPr indent="0" lvl="0" marL="0" marR="0" rtl="0" algn="l">
              <a:lnSpc>
                <a:spcPct val="119982"/>
              </a:lnSpc>
              <a:spcBef>
                <a:spcPts val="0"/>
              </a:spcBef>
              <a:spcAft>
                <a:spcPts val="0"/>
              </a:spcAft>
              <a:buNone/>
            </a:pPr>
            <a:r>
              <a:rPr b="0" i="0" lang="en-US" sz="2242" u="none" cap="none" strike="noStrike">
                <a:solidFill>
                  <a:srgbClr val="000000"/>
                </a:solidFill>
                <a:latin typeface="Arial"/>
                <a:ea typeface="Arial"/>
                <a:cs typeface="Arial"/>
                <a:sym typeface="Arial"/>
              </a:rPr>
              <a:t>Caractere prea mici sau prea mari: Dimensiunea incorectă a caracterelor poate face dificilă citirea informațiilor sau poate provoca oboseală la ochi. Este important ca fonturile să fie de dimensiune adecvată și să aibă un contrast adecvat față de fundal.</a:t>
            </a:r>
            <a:endParaRPr/>
          </a:p>
          <a:p>
            <a:pPr indent="0" lvl="0" marL="0" marR="0" rtl="0" algn="l">
              <a:lnSpc>
                <a:spcPct val="119982"/>
              </a:lnSpc>
              <a:spcBef>
                <a:spcPts val="0"/>
              </a:spcBef>
              <a:spcAft>
                <a:spcPts val="0"/>
              </a:spcAft>
              <a:buNone/>
            </a:pPr>
            <a:r>
              <a:t/>
            </a:r>
            <a:endParaRPr b="0" i="0" sz="2242" u="none" cap="none" strike="noStrike">
              <a:solidFill>
                <a:srgbClr val="000000"/>
              </a:solidFill>
              <a:latin typeface="Arial"/>
              <a:ea typeface="Arial"/>
              <a:cs typeface="Arial"/>
              <a:sym typeface="Arial"/>
            </a:endParaRPr>
          </a:p>
          <a:p>
            <a:pPr indent="0" lvl="0" marL="0" marR="0" rtl="0" algn="l">
              <a:lnSpc>
                <a:spcPct val="119982"/>
              </a:lnSpc>
              <a:spcBef>
                <a:spcPts val="0"/>
              </a:spcBef>
              <a:spcAft>
                <a:spcPts val="0"/>
              </a:spcAft>
              <a:buNone/>
            </a:pPr>
            <a:r>
              <a:rPr b="0" i="0" lang="en-US" sz="2242" u="none" cap="none" strike="noStrike">
                <a:solidFill>
                  <a:srgbClr val="000000"/>
                </a:solidFill>
                <a:latin typeface="Arial"/>
                <a:ea typeface="Arial"/>
                <a:cs typeface="Arial"/>
                <a:sym typeface="Arial"/>
              </a:rPr>
              <a:t>Folosirea culorilor neinspirate sau jarring: Culorile inadecvate sau o combinație neinspirată de culori poate face dificilă citirea informațiilor sau poate fi deranjantă pentru ochi. Este important să se folosească culori care să fie plăcute și ușor de citit.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grpSp>
        <p:nvGrpSpPr>
          <p:cNvPr id="140" name="Google Shape;140;p5"/>
          <p:cNvGrpSpPr/>
          <p:nvPr/>
        </p:nvGrpSpPr>
        <p:grpSpPr>
          <a:xfrm>
            <a:off x="1028700" y="2786782"/>
            <a:ext cx="16230600" cy="6566768"/>
            <a:chOff x="0" y="0"/>
            <a:chExt cx="21640800" cy="8755690"/>
          </a:xfrm>
        </p:grpSpPr>
        <p:sp>
          <p:nvSpPr>
            <p:cNvPr id="141" name="Google Shape;141;p5"/>
            <p:cNvSpPr/>
            <p:nvPr/>
          </p:nvSpPr>
          <p:spPr>
            <a:xfrm>
              <a:off x="0" y="4365145"/>
              <a:ext cx="21640800" cy="127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7209367" y="0"/>
              <a:ext cx="12700" cy="875569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14418733" y="0"/>
              <a:ext cx="12700" cy="875569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5"/>
          <p:cNvSpPr/>
          <p:nvPr/>
        </p:nvSpPr>
        <p:spPr>
          <a:xfrm>
            <a:off x="0" y="0"/>
            <a:ext cx="18288000" cy="1967837"/>
          </a:xfrm>
          <a:prstGeom prst="rect">
            <a:avLst/>
          </a:prstGeom>
          <a:solidFill>
            <a:srgbClr val="FEE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5"/>
          <p:cNvPicPr preferRelativeResize="0"/>
          <p:nvPr/>
        </p:nvPicPr>
        <p:blipFill rotWithShape="1">
          <a:blip r:embed="rId3">
            <a:alphaModFix/>
          </a:blip>
          <a:srcRect b="0" l="0" r="0" t="0"/>
          <a:stretch/>
        </p:blipFill>
        <p:spPr>
          <a:xfrm>
            <a:off x="16455703" y="865655"/>
            <a:ext cx="803597" cy="355044"/>
          </a:xfrm>
          <a:prstGeom prst="rect">
            <a:avLst/>
          </a:prstGeom>
          <a:noFill/>
          <a:ln>
            <a:noFill/>
          </a:ln>
        </p:spPr>
      </p:pic>
      <p:pic>
        <p:nvPicPr>
          <p:cNvPr id="146" name="Google Shape;146;p5"/>
          <p:cNvPicPr preferRelativeResize="0"/>
          <p:nvPr/>
        </p:nvPicPr>
        <p:blipFill rotWithShape="1">
          <a:blip r:embed="rId4">
            <a:alphaModFix/>
          </a:blip>
          <a:srcRect b="0" l="0" r="0" t="0"/>
          <a:stretch/>
        </p:blipFill>
        <p:spPr>
          <a:xfrm>
            <a:off x="1075765" y="6308612"/>
            <a:ext cx="5783702" cy="2949688"/>
          </a:xfrm>
          <a:prstGeom prst="rect">
            <a:avLst/>
          </a:prstGeom>
          <a:noFill/>
          <a:ln>
            <a:noFill/>
          </a:ln>
        </p:spPr>
      </p:pic>
      <p:pic>
        <p:nvPicPr>
          <p:cNvPr id="147" name="Google Shape;147;p5"/>
          <p:cNvPicPr preferRelativeResize="0"/>
          <p:nvPr/>
        </p:nvPicPr>
        <p:blipFill rotWithShape="1">
          <a:blip r:embed="rId5">
            <a:alphaModFix/>
          </a:blip>
          <a:srcRect b="0" l="0" r="0" t="0"/>
          <a:stretch/>
        </p:blipFill>
        <p:spPr>
          <a:xfrm>
            <a:off x="14223908" y="6606809"/>
            <a:ext cx="1507274" cy="2746741"/>
          </a:xfrm>
          <a:prstGeom prst="rect">
            <a:avLst/>
          </a:prstGeom>
          <a:noFill/>
          <a:ln>
            <a:noFill/>
          </a:ln>
        </p:spPr>
      </p:pic>
      <p:sp>
        <p:nvSpPr>
          <p:cNvPr id="148" name="Google Shape;148;p5"/>
          <p:cNvSpPr txBox="1"/>
          <p:nvPr/>
        </p:nvSpPr>
        <p:spPr>
          <a:xfrm>
            <a:off x="785486" y="641268"/>
            <a:ext cx="13824361" cy="8089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600" u="none" cap="none" strike="noStrike">
                <a:solidFill>
                  <a:srgbClr val="191919"/>
                </a:solidFill>
                <a:latin typeface="Arial"/>
                <a:ea typeface="Arial"/>
                <a:cs typeface="Arial"/>
                <a:sym typeface="Arial"/>
              </a:rPr>
              <a:t>Probleme de navigare</a:t>
            </a:r>
            <a:endParaRPr/>
          </a:p>
        </p:txBody>
      </p:sp>
      <p:grpSp>
        <p:nvGrpSpPr>
          <p:cNvPr id="149" name="Google Shape;149;p5"/>
          <p:cNvGrpSpPr/>
          <p:nvPr/>
        </p:nvGrpSpPr>
        <p:grpSpPr>
          <a:xfrm>
            <a:off x="2696608" y="2475403"/>
            <a:ext cx="4477199" cy="3274157"/>
            <a:chOff x="0" y="-38100"/>
            <a:chExt cx="5969599" cy="4365542"/>
          </a:xfrm>
        </p:grpSpPr>
        <p:sp>
          <p:nvSpPr>
            <p:cNvPr id="150" name="Google Shape;150;p5"/>
            <p:cNvSpPr txBox="1"/>
            <p:nvPr/>
          </p:nvSpPr>
          <p:spPr>
            <a:xfrm>
              <a:off x="0" y="855262"/>
              <a:ext cx="5969599" cy="347218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191919"/>
                  </a:solidFill>
                  <a:latin typeface="Arial"/>
                  <a:ea typeface="Arial"/>
                  <a:cs typeface="Arial"/>
                  <a:sym typeface="Arial"/>
                </a:rPr>
                <a:t>Simplificați meniurile: Dacă meniurile sunt prea complexe, încercați să le simplificați. Acest lucru poate include consolidarea sau eliminarea unor opțiuni, gruparea elementelor similare și utilizarea unor titluri mai clare.</a:t>
              </a:r>
              <a:endParaRPr/>
            </a:p>
          </p:txBody>
        </p:sp>
        <p:sp>
          <p:nvSpPr>
            <p:cNvPr id="151" name="Google Shape;151;p5"/>
            <p:cNvSpPr txBox="1"/>
            <p:nvPr/>
          </p:nvSpPr>
          <p:spPr>
            <a:xfrm>
              <a:off x="27528" y="-38100"/>
              <a:ext cx="4704391" cy="55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600" u="none" cap="none" strike="noStrike">
                  <a:solidFill>
                    <a:srgbClr val="191919"/>
                  </a:solidFill>
                  <a:latin typeface="Arial"/>
                  <a:ea typeface="Arial"/>
                  <a:cs typeface="Arial"/>
                  <a:sym typeface="Arial"/>
                </a:rPr>
                <a:t>Simplificați meniurile</a:t>
              </a:r>
              <a:endParaRPr/>
            </a:p>
          </p:txBody>
        </p:sp>
      </p:grpSp>
      <p:grpSp>
        <p:nvGrpSpPr>
          <p:cNvPr id="152" name="Google Shape;152;p5"/>
          <p:cNvGrpSpPr/>
          <p:nvPr/>
        </p:nvGrpSpPr>
        <p:grpSpPr>
          <a:xfrm>
            <a:off x="7697666" y="2475403"/>
            <a:ext cx="4477199" cy="5522057"/>
            <a:chOff x="0" y="-38100"/>
            <a:chExt cx="5969599" cy="7362742"/>
          </a:xfrm>
        </p:grpSpPr>
        <p:sp>
          <p:nvSpPr>
            <p:cNvPr id="153" name="Google Shape;153;p5"/>
            <p:cNvSpPr txBox="1"/>
            <p:nvPr/>
          </p:nvSpPr>
          <p:spPr>
            <a:xfrm>
              <a:off x="0" y="1375962"/>
              <a:ext cx="5969599" cy="594868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191919"/>
                  </a:solidFill>
                  <a:latin typeface="Arial"/>
                  <a:ea typeface="Arial"/>
                  <a:cs typeface="Arial"/>
                  <a:sym typeface="Arial"/>
                </a:rPr>
                <a:t>În cazul în care butonul de navigare nu este ușor de găsit, căutați o bară de căutare pe site-ul respectiv și utilizați-o pentru a găsi pagina sau informația dorită. Încercați să urmați o structură clară de navigare, care să fie ușor de înțeles și intuitivă. Acest lucru poate include utilizarea unei scheme de culori și fonturi consistente, precum și organizarea elementelor pe pagina într-un mod clar și logic.</a:t>
              </a:r>
              <a:endParaRPr/>
            </a:p>
          </p:txBody>
        </p:sp>
        <p:sp>
          <p:nvSpPr>
            <p:cNvPr id="154" name="Google Shape;154;p5"/>
            <p:cNvSpPr txBox="1"/>
            <p:nvPr/>
          </p:nvSpPr>
          <p:spPr>
            <a:xfrm>
              <a:off x="0" y="-38100"/>
              <a:ext cx="4704391" cy="1079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600" u="none" cap="none" strike="noStrike">
                  <a:solidFill>
                    <a:srgbClr val="191919"/>
                  </a:solidFill>
                  <a:latin typeface="Arial"/>
                  <a:ea typeface="Arial"/>
                  <a:cs typeface="Arial"/>
                  <a:sym typeface="Arial"/>
                </a:rPr>
                <a:t>Utilizați o bară de căutare</a:t>
              </a:r>
              <a:endParaRPr/>
            </a:p>
          </p:txBody>
        </p:sp>
      </p:grpSp>
      <p:grpSp>
        <p:nvGrpSpPr>
          <p:cNvPr id="155" name="Google Shape;155;p5"/>
          <p:cNvGrpSpPr/>
          <p:nvPr/>
        </p:nvGrpSpPr>
        <p:grpSpPr>
          <a:xfrm>
            <a:off x="13012745" y="2475403"/>
            <a:ext cx="4477199" cy="4036157"/>
            <a:chOff x="0" y="-38100"/>
            <a:chExt cx="5969599" cy="5381542"/>
          </a:xfrm>
        </p:grpSpPr>
        <p:sp>
          <p:nvSpPr>
            <p:cNvPr id="156" name="Google Shape;156;p5"/>
            <p:cNvSpPr txBox="1"/>
            <p:nvPr/>
          </p:nvSpPr>
          <p:spPr>
            <a:xfrm>
              <a:off x="0" y="1375962"/>
              <a:ext cx="5969599" cy="396748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191919"/>
                  </a:solidFill>
                  <a:latin typeface="Arial"/>
                  <a:ea typeface="Arial"/>
                  <a:cs typeface="Arial"/>
                  <a:sym typeface="Arial"/>
                </a:rPr>
                <a:t>Linkurile interne și externe pot fi foarte utile pentru a vă ajuta să navigați mai ușor pe un site web. Linkurile interne vă pot ajuta să navigați rapid la alte părți ale site-ului, iar linkurile externe vă pot ajuta să accesați resurse utile sau informative.</a:t>
              </a:r>
              <a:endParaRPr/>
            </a:p>
          </p:txBody>
        </p:sp>
        <p:sp>
          <p:nvSpPr>
            <p:cNvPr id="157" name="Google Shape;157;p5"/>
            <p:cNvSpPr txBox="1"/>
            <p:nvPr/>
          </p:nvSpPr>
          <p:spPr>
            <a:xfrm>
              <a:off x="0" y="-38100"/>
              <a:ext cx="4704391" cy="1079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600" u="none" cap="none" strike="noStrike">
                  <a:solidFill>
                    <a:srgbClr val="191919"/>
                  </a:solidFill>
                  <a:latin typeface="Arial"/>
                  <a:ea typeface="Arial"/>
                  <a:cs typeface="Arial"/>
                  <a:sym typeface="Arial"/>
                </a:rPr>
                <a:t>Folosiți o structură clară de navigare</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6"/>
          <p:cNvSpPr/>
          <p:nvPr/>
        </p:nvSpPr>
        <p:spPr>
          <a:xfrm>
            <a:off x="1028700" y="2573848"/>
            <a:ext cx="5817742" cy="2745916"/>
          </a:xfrm>
          <a:custGeom>
            <a:rect b="b" l="l" r="r" t="t"/>
            <a:pathLst>
              <a:path extrusionOk="0" h="1619895" w="3432054">
                <a:moveTo>
                  <a:pt x="3307593" y="1619895"/>
                </a:moveTo>
                <a:lnTo>
                  <a:pt x="124460" y="1619895"/>
                </a:lnTo>
                <a:cubicBezTo>
                  <a:pt x="55880" y="1619895"/>
                  <a:pt x="0" y="1564015"/>
                  <a:pt x="0" y="1495435"/>
                </a:cubicBezTo>
                <a:lnTo>
                  <a:pt x="0" y="124460"/>
                </a:lnTo>
                <a:cubicBezTo>
                  <a:pt x="0" y="55880"/>
                  <a:pt x="55880" y="0"/>
                  <a:pt x="124460" y="0"/>
                </a:cubicBezTo>
                <a:lnTo>
                  <a:pt x="3307594" y="0"/>
                </a:lnTo>
                <a:cubicBezTo>
                  <a:pt x="3376174" y="0"/>
                  <a:pt x="3432054" y="55880"/>
                  <a:pt x="3432054" y="124460"/>
                </a:cubicBezTo>
                <a:lnTo>
                  <a:pt x="3432054" y="1495435"/>
                </a:lnTo>
                <a:cubicBezTo>
                  <a:pt x="3432054" y="1564015"/>
                  <a:pt x="3376174" y="1619895"/>
                  <a:pt x="3307594" y="1619895"/>
                </a:cubicBezTo>
                <a:close/>
              </a:path>
            </a:pathLst>
          </a:custGeom>
          <a:solidFill>
            <a:srgbClr val="FEE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
          <p:cNvSpPr/>
          <p:nvPr/>
        </p:nvSpPr>
        <p:spPr>
          <a:xfrm>
            <a:off x="7080807" y="2573848"/>
            <a:ext cx="10505797" cy="2745916"/>
          </a:xfrm>
          <a:custGeom>
            <a:rect b="b" l="l" r="r" t="t"/>
            <a:pathLst>
              <a:path extrusionOk="0" h="1619895" w="6197672">
                <a:moveTo>
                  <a:pt x="6073211" y="1619895"/>
                </a:moveTo>
                <a:lnTo>
                  <a:pt x="124460" y="1619895"/>
                </a:lnTo>
                <a:cubicBezTo>
                  <a:pt x="55880" y="1619895"/>
                  <a:pt x="0" y="1564015"/>
                  <a:pt x="0" y="1495435"/>
                </a:cubicBezTo>
                <a:lnTo>
                  <a:pt x="0" y="124460"/>
                </a:lnTo>
                <a:cubicBezTo>
                  <a:pt x="0" y="55880"/>
                  <a:pt x="55880" y="0"/>
                  <a:pt x="124460" y="0"/>
                </a:cubicBezTo>
                <a:lnTo>
                  <a:pt x="6073211" y="0"/>
                </a:lnTo>
                <a:cubicBezTo>
                  <a:pt x="6141791" y="0"/>
                  <a:pt x="6197672" y="55880"/>
                  <a:pt x="6197672" y="124460"/>
                </a:cubicBezTo>
                <a:lnTo>
                  <a:pt x="6197672" y="1495435"/>
                </a:lnTo>
                <a:cubicBezTo>
                  <a:pt x="6197672" y="1564015"/>
                  <a:pt x="6141791" y="1619895"/>
                  <a:pt x="6073211" y="1619895"/>
                </a:cubicBezTo>
                <a:close/>
              </a:path>
            </a:pathLst>
          </a:custGeom>
          <a:solidFill>
            <a:srgbClr val="FEE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1028700" y="5754948"/>
            <a:ext cx="14051862" cy="2745916"/>
          </a:xfrm>
          <a:custGeom>
            <a:rect b="b" l="l" r="r" t="t"/>
            <a:pathLst>
              <a:path extrusionOk="0" h="1619895" w="8289599">
                <a:moveTo>
                  <a:pt x="8165140" y="1619895"/>
                </a:moveTo>
                <a:lnTo>
                  <a:pt x="124460" y="1619895"/>
                </a:lnTo>
                <a:cubicBezTo>
                  <a:pt x="55880" y="1619895"/>
                  <a:pt x="0" y="1564015"/>
                  <a:pt x="0" y="1495435"/>
                </a:cubicBezTo>
                <a:lnTo>
                  <a:pt x="0" y="124460"/>
                </a:lnTo>
                <a:cubicBezTo>
                  <a:pt x="0" y="55880"/>
                  <a:pt x="55880" y="0"/>
                  <a:pt x="124460" y="0"/>
                </a:cubicBezTo>
                <a:lnTo>
                  <a:pt x="8165140" y="0"/>
                </a:lnTo>
                <a:cubicBezTo>
                  <a:pt x="8233720" y="0"/>
                  <a:pt x="8289599" y="55880"/>
                  <a:pt x="8289599" y="124460"/>
                </a:cubicBezTo>
                <a:lnTo>
                  <a:pt x="8289599" y="1495435"/>
                </a:lnTo>
                <a:cubicBezTo>
                  <a:pt x="8289599" y="1564015"/>
                  <a:pt x="8233720" y="1619895"/>
                  <a:pt x="8165140" y="1619895"/>
                </a:cubicBezTo>
                <a:close/>
              </a:path>
            </a:pathLst>
          </a:custGeom>
          <a:solidFill>
            <a:srgbClr val="FEE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 name="Google Shape;165;p6"/>
          <p:cNvPicPr preferRelativeResize="0"/>
          <p:nvPr/>
        </p:nvPicPr>
        <p:blipFill rotWithShape="1">
          <a:blip r:embed="rId3">
            <a:alphaModFix/>
          </a:blip>
          <a:srcRect b="0" l="0" r="0" t="0"/>
          <a:stretch/>
        </p:blipFill>
        <p:spPr>
          <a:xfrm>
            <a:off x="16455703" y="865655"/>
            <a:ext cx="803597" cy="355044"/>
          </a:xfrm>
          <a:prstGeom prst="rect">
            <a:avLst/>
          </a:prstGeom>
          <a:noFill/>
          <a:ln>
            <a:noFill/>
          </a:ln>
        </p:spPr>
      </p:pic>
      <p:pic>
        <p:nvPicPr>
          <p:cNvPr id="166" name="Google Shape;166;p6"/>
          <p:cNvPicPr preferRelativeResize="0"/>
          <p:nvPr/>
        </p:nvPicPr>
        <p:blipFill rotWithShape="1">
          <a:blip r:embed="rId4">
            <a:alphaModFix/>
          </a:blip>
          <a:srcRect b="0" l="0" r="0" t="0"/>
          <a:stretch/>
        </p:blipFill>
        <p:spPr>
          <a:xfrm>
            <a:off x="13684388" y="281256"/>
            <a:ext cx="1874776" cy="2015888"/>
          </a:xfrm>
          <a:prstGeom prst="rect">
            <a:avLst/>
          </a:prstGeom>
          <a:noFill/>
          <a:ln>
            <a:noFill/>
          </a:ln>
        </p:spPr>
      </p:pic>
      <p:pic>
        <p:nvPicPr>
          <p:cNvPr id="167" name="Google Shape;167;p6"/>
          <p:cNvPicPr preferRelativeResize="0"/>
          <p:nvPr/>
        </p:nvPicPr>
        <p:blipFill rotWithShape="1">
          <a:blip r:embed="rId5">
            <a:alphaModFix/>
          </a:blip>
          <a:srcRect b="0" l="0" r="0" t="0"/>
          <a:stretch/>
        </p:blipFill>
        <p:spPr>
          <a:xfrm>
            <a:off x="15529873" y="6502396"/>
            <a:ext cx="2203132" cy="2447925"/>
          </a:xfrm>
          <a:prstGeom prst="rect">
            <a:avLst/>
          </a:prstGeom>
          <a:noFill/>
          <a:ln>
            <a:noFill/>
          </a:ln>
        </p:spPr>
      </p:pic>
      <p:sp>
        <p:nvSpPr>
          <p:cNvPr id="168" name="Google Shape;168;p6"/>
          <p:cNvSpPr txBox="1"/>
          <p:nvPr/>
        </p:nvSpPr>
        <p:spPr>
          <a:xfrm>
            <a:off x="7463325" y="3491588"/>
            <a:ext cx="9550257" cy="150876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191919"/>
                </a:solidFill>
                <a:latin typeface="Arial"/>
                <a:ea typeface="Arial"/>
                <a:cs typeface="Arial"/>
                <a:sym typeface="Arial"/>
              </a:rPr>
              <a:t>Utilizatorii au nevoie de un feedback constant din partea aplicației pentru a înțelege dacă acțiunile lor sunt corecte sau nu. Dacă aplicația nu oferă niciun fel de feedback, utilizatorii pot fi confuzi și nu vor ști dacă acțiunile lor sunt sau nu valide.</a:t>
            </a:r>
            <a:endParaRPr/>
          </a:p>
        </p:txBody>
      </p:sp>
      <p:sp>
        <p:nvSpPr>
          <p:cNvPr id="169" name="Google Shape;169;p6"/>
          <p:cNvSpPr txBox="1"/>
          <p:nvPr/>
        </p:nvSpPr>
        <p:spPr>
          <a:xfrm>
            <a:off x="1411219" y="7044163"/>
            <a:ext cx="13342093" cy="11372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191919"/>
                </a:solidFill>
                <a:latin typeface="Arial"/>
                <a:ea typeface="Arial"/>
                <a:cs typeface="Arial"/>
                <a:sym typeface="Arial"/>
              </a:rPr>
              <a:t> Dacă aplicația sau website-ul afișează mesaje de eroare neclare sau lipsite de ajutor contextual, utilizatorii ar putea să nu înțeleagă ce trebuie să facă pentru a rezolva problema. Acest lucru poate duce la confuzie și frustrare, ceea ce poate reduce încrederea utilizatorului în aplicație sau website.</a:t>
            </a:r>
            <a:endParaRPr/>
          </a:p>
        </p:txBody>
      </p:sp>
      <p:sp>
        <p:nvSpPr>
          <p:cNvPr id="170" name="Google Shape;170;p6"/>
          <p:cNvSpPr txBox="1"/>
          <p:nvPr/>
        </p:nvSpPr>
        <p:spPr>
          <a:xfrm>
            <a:off x="1411219" y="3820648"/>
            <a:ext cx="5086496" cy="1144188"/>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0" i="0" lang="en-US" sz="1607" u="none" cap="none" strike="noStrike">
                <a:solidFill>
                  <a:srgbClr val="191919"/>
                </a:solidFill>
                <a:latin typeface="Arial"/>
                <a:ea typeface="Arial"/>
                <a:cs typeface="Arial"/>
                <a:sym typeface="Arial"/>
              </a:rPr>
              <a:t>Dacă unele funcționalități sunt ascunse în meniuri complicate sau sunt greu de găsit, utilizatorii ar putea să nu poată să profite de ele. Acest lucru poate fi frustrant și poate reduce eficiența utilizatorului.</a:t>
            </a:r>
            <a:endParaRPr/>
          </a:p>
        </p:txBody>
      </p:sp>
      <p:sp>
        <p:nvSpPr>
          <p:cNvPr id="171" name="Google Shape;171;p6"/>
          <p:cNvSpPr txBox="1"/>
          <p:nvPr/>
        </p:nvSpPr>
        <p:spPr>
          <a:xfrm>
            <a:off x="1406638" y="2900214"/>
            <a:ext cx="5091077" cy="8191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600" u="none" cap="none" strike="noStrike">
                <a:solidFill>
                  <a:srgbClr val="191919"/>
                </a:solidFill>
                <a:latin typeface="Arial"/>
                <a:ea typeface="Arial"/>
                <a:cs typeface="Arial"/>
                <a:sym typeface="Arial"/>
              </a:rPr>
              <a:t>Functionalități ascunse sau greu de accesat</a:t>
            </a:r>
            <a:endParaRPr/>
          </a:p>
        </p:txBody>
      </p:sp>
      <p:sp>
        <p:nvSpPr>
          <p:cNvPr id="172" name="Google Shape;172;p6"/>
          <p:cNvSpPr txBox="1"/>
          <p:nvPr/>
        </p:nvSpPr>
        <p:spPr>
          <a:xfrm>
            <a:off x="7463325" y="2900214"/>
            <a:ext cx="6221063" cy="4286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600" u="none" cap="none" strike="noStrike">
                <a:solidFill>
                  <a:srgbClr val="191919"/>
                </a:solidFill>
                <a:latin typeface="Arial"/>
                <a:ea typeface="Arial"/>
                <a:cs typeface="Arial"/>
                <a:sym typeface="Arial"/>
              </a:rPr>
              <a:t>Lipsa de feedback pentru utilizator</a:t>
            </a:r>
            <a:endParaRPr/>
          </a:p>
        </p:txBody>
      </p:sp>
      <p:sp>
        <p:nvSpPr>
          <p:cNvPr id="173" name="Google Shape;173;p6"/>
          <p:cNvSpPr txBox="1"/>
          <p:nvPr/>
        </p:nvSpPr>
        <p:spPr>
          <a:xfrm>
            <a:off x="1411219" y="6073771"/>
            <a:ext cx="6221063" cy="8191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600" u="none" cap="none" strike="noStrike">
                <a:solidFill>
                  <a:srgbClr val="191919"/>
                </a:solidFill>
                <a:latin typeface="Arial"/>
                <a:ea typeface="Arial"/>
                <a:cs typeface="Arial"/>
                <a:sym typeface="Arial"/>
              </a:rPr>
              <a:t>Mesaje de eroare neclare sau lipsite de ajutor contextual</a:t>
            </a:r>
            <a:endParaRPr/>
          </a:p>
        </p:txBody>
      </p:sp>
      <p:sp>
        <p:nvSpPr>
          <p:cNvPr id="174" name="Google Shape;174;p6"/>
          <p:cNvSpPr txBox="1"/>
          <p:nvPr/>
        </p:nvSpPr>
        <p:spPr>
          <a:xfrm>
            <a:off x="1028700" y="903755"/>
            <a:ext cx="14709261" cy="8089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600" u="none" cap="none" strike="noStrike">
                <a:solidFill>
                  <a:srgbClr val="191919"/>
                </a:solidFill>
                <a:latin typeface="Arial"/>
                <a:ea typeface="Arial"/>
                <a:cs typeface="Arial"/>
                <a:sym typeface="Arial"/>
              </a:rPr>
              <a:t>Probleme de functionalitate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7"/>
          <p:cNvPicPr preferRelativeResize="0"/>
          <p:nvPr/>
        </p:nvPicPr>
        <p:blipFill rotWithShape="1">
          <a:blip r:embed="rId3">
            <a:alphaModFix/>
          </a:blip>
          <a:srcRect b="0" l="19910" r="20339" t="0"/>
          <a:stretch/>
        </p:blipFill>
        <p:spPr>
          <a:xfrm>
            <a:off x="0" y="0"/>
            <a:ext cx="9277742" cy="10287000"/>
          </a:xfrm>
          <a:prstGeom prst="rect">
            <a:avLst/>
          </a:prstGeom>
          <a:noFill/>
          <a:ln>
            <a:noFill/>
          </a:ln>
        </p:spPr>
      </p:pic>
      <p:sp>
        <p:nvSpPr>
          <p:cNvPr id="180" name="Google Shape;180;p7"/>
          <p:cNvSpPr txBox="1"/>
          <p:nvPr/>
        </p:nvSpPr>
        <p:spPr>
          <a:xfrm>
            <a:off x="10086812" y="1061550"/>
            <a:ext cx="7518000" cy="661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4300" u="none" cap="none" strike="noStrike">
                <a:solidFill>
                  <a:srgbClr val="191919"/>
                </a:solidFill>
                <a:latin typeface="Arial"/>
                <a:ea typeface="Arial"/>
                <a:cs typeface="Arial"/>
                <a:sym typeface="Arial"/>
              </a:rPr>
              <a:t>Probleme de compatibilitate</a:t>
            </a:r>
            <a:endParaRPr sz="100"/>
          </a:p>
        </p:txBody>
      </p:sp>
      <p:sp>
        <p:nvSpPr>
          <p:cNvPr id="181" name="Google Shape;181;p7"/>
          <p:cNvSpPr/>
          <p:nvPr/>
        </p:nvSpPr>
        <p:spPr>
          <a:xfrm>
            <a:off x="8715258" y="4235625"/>
            <a:ext cx="1124970" cy="1104848"/>
          </a:xfrm>
          <a:custGeom>
            <a:rect b="b" l="l" r="r" t="t"/>
            <a:pathLst>
              <a:path extrusionOk="0" h="660400" w="672428">
                <a:moveTo>
                  <a:pt x="547967" y="660400"/>
                </a:moveTo>
                <a:lnTo>
                  <a:pt x="124460" y="660400"/>
                </a:lnTo>
                <a:cubicBezTo>
                  <a:pt x="55880" y="660400"/>
                  <a:pt x="0" y="604520"/>
                  <a:pt x="0" y="535940"/>
                </a:cubicBezTo>
                <a:lnTo>
                  <a:pt x="0" y="124460"/>
                </a:lnTo>
                <a:cubicBezTo>
                  <a:pt x="0" y="55880"/>
                  <a:pt x="55880" y="0"/>
                  <a:pt x="124460" y="0"/>
                </a:cubicBezTo>
                <a:lnTo>
                  <a:pt x="547968" y="0"/>
                </a:lnTo>
                <a:cubicBezTo>
                  <a:pt x="616548" y="0"/>
                  <a:pt x="672428" y="55880"/>
                  <a:pt x="672428" y="124460"/>
                </a:cubicBezTo>
                <a:lnTo>
                  <a:pt x="672428" y="535940"/>
                </a:lnTo>
                <a:cubicBezTo>
                  <a:pt x="672428" y="604520"/>
                  <a:pt x="616548" y="660400"/>
                  <a:pt x="547968" y="660400"/>
                </a:cubicBezTo>
                <a:close/>
              </a:path>
            </a:pathLst>
          </a:custGeom>
          <a:solidFill>
            <a:srgbClr val="FEE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a:off x="8715258" y="6155637"/>
            <a:ext cx="1124970" cy="1104848"/>
          </a:xfrm>
          <a:custGeom>
            <a:rect b="b" l="l" r="r" t="t"/>
            <a:pathLst>
              <a:path extrusionOk="0" h="660400" w="672428">
                <a:moveTo>
                  <a:pt x="547967" y="660400"/>
                </a:moveTo>
                <a:lnTo>
                  <a:pt x="124460" y="660400"/>
                </a:lnTo>
                <a:cubicBezTo>
                  <a:pt x="55880" y="660400"/>
                  <a:pt x="0" y="604520"/>
                  <a:pt x="0" y="535940"/>
                </a:cubicBezTo>
                <a:lnTo>
                  <a:pt x="0" y="124460"/>
                </a:lnTo>
                <a:cubicBezTo>
                  <a:pt x="0" y="55880"/>
                  <a:pt x="55880" y="0"/>
                  <a:pt x="124460" y="0"/>
                </a:cubicBezTo>
                <a:lnTo>
                  <a:pt x="547968" y="0"/>
                </a:lnTo>
                <a:cubicBezTo>
                  <a:pt x="616548" y="0"/>
                  <a:pt x="672428" y="55880"/>
                  <a:pt x="672428" y="124460"/>
                </a:cubicBezTo>
                <a:lnTo>
                  <a:pt x="672428" y="535940"/>
                </a:lnTo>
                <a:cubicBezTo>
                  <a:pt x="672428" y="604520"/>
                  <a:pt x="616548" y="660400"/>
                  <a:pt x="547968" y="660400"/>
                </a:cubicBezTo>
                <a:close/>
              </a:path>
            </a:pathLst>
          </a:custGeom>
          <a:solidFill>
            <a:srgbClr val="FEE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8715258" y="8075648"/>
            <a:ext cx="1124970" cy="1104848"/>
          </a:xfrm>
          <a:custGeom>
            <a:rect b="b" l="l" r="r" t="t"/>
            <a:pathLst>
              <a:path extrusionOk="0" h="660400" w="672428">
                <a:moveTo>
                  <a:pt x="547967" y="660400"/>
                </a:moveTo>
                <a:lnTo>
                  <a:pt x="124460" y="660400"/>
                </a:lnTo>
                <a:cubicBezTo>
                  <a:pt x="55880" y="660400"/>
                  <a:pt x="0" y="604520"/>
                  <a:pt x="0" y="535940"/>
                </a:cubicBezTo>
                <a:lnTo>
                  <a:pt x="0" y="124460"/>
                </a:lnTo>
                <a:cubicBezTo>
                  <a:pt x="0" y="55880"/>
                  <a:pt x="55880" y="0"/>
                  <a:pt x="124460" y="0"/>
                </a:cubicBezTo>
                <a:lnTo>
                  <a:pt x="547968" y="0"/>
                </a:lnTo>
                <a:cubicBezTo>
                  <a:pt x="616548" y="0"/>
                  <a:pt x="672428" y="55880"/>
                  <a:pt x="672428" y="124460"/>
                </a:cubicBezTo>
                <a:lnTo>
                  <a:pt x="672428" y="535940"/>
                </a:lnTo>
                <a:cubicBezTo>
                  <a:pt x="672428" y="604520"/>
                  <a:pt x="616548" y="660400"/>
                  <a:pt x="547968" y="660400"/>
                </a:cubicBezTo>
                <a:close/>
              </a:path>
            </a:pathLst>
          </a:custGeom>
          <a:solidFill>
            <a:srgbClr val="FEE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7"/>
          <p:cNvPicPr preferRelativeResize="0"/>
          <p:nvPr/>
        </p:nvPicPr>
        <p:blipFill rotWithShape="1">
          <a:blip r:embed="rId4">
            <a:alphaModFix/>
          </a:blip>
          <a:srcRect b="0" l="0" r="0" t="0"/>
          <a:stretch/>
        </p:blipFill>
        <p:spPr>
          <a:xfrm>
            <a:off x="9004281" y="4577235"/>
            <a:ext cx="546923" cy="421628"/>
          </a:xfrm>
          <a:prstGeom prst="rect">
            <a:avLst/>
          </a:prstGeom>
          <a:noFill/>
          <a:ln>
            <a:noFill/>
          </a:ln>
        </p:spPr>
      </p:pic>
      <p:pic>
        <p:nvPicPr>
          <p:cNvPr id="185" name="Google Shape;185;p7"/>
          <p:cNvPicPr preferRelativeResize="0"/>
          <p:nvPr/>
        </p:nvPicPr>
        <p:blipFill rotWithShape="1">
          <a:blip r:embed="rId4">
            <a:alphaModFix/>
          </a:blip>
          <a:srcRect b="0" l="0" r="0" t="0"/>
          <a:stretch/>
        </p:blipFill>
        <p:spPr>
          <a:xfrm>
            <a:off x="9004281" y="6497246"/>
            <a:ext cx="546923" cy="421628"/>
          </a:xfrm>
          <a:prstGeom prst="rect">
            <a:avLst/>
          </a:prstGeom>
          <a:noFill/>
          <a:ln>
            <a:noFill/>
          </a:ln>
        </p:spPr>
      </p:pic>
      <p:pic>
        <p:nvPicPr>
          <p:cNvPr id="186" name="Google Shape;186;p7"/>
          <p:cNvPicPr preferRelativeResize="0"/>
          <p:nvPr/>
        </p:nvPicPr>
        <p:blipFill rotWithShape="1">
          <a:blip r:embed="rId4">
            <a:alphaModFix/>
          </a:blip>
          <a:srcRect b="0" l="0" r="0" t="0"/>
          <a:stretch/>
        </p:blipFill>
        <p:spPr>
          <a:xfrm>
            <a:off x="9004281" y="8417258"/>
            <a:ext cx="546923" cy="421628"/>
          </a:xfrm>
          <a:prstGeom prst="rect">
            <a:avLst/>
          </a:prstGeom>
          <a:noFill/>
          <a:ln>
            <a:noFill/>
          </a:ln>
        </p:spPr>
      </p:pic>
      <p:grpSp>
        <p:nvGrpSpPr>
          <p:cNvPr id="187" name="Google Shape;187;p7"/>
          <p:cNvGrpSpPr/>
          <p:nvPr/>
        </p:nvGrpSpPr>
        <p:grpSpPr>
          <a:xfrm>
            <a:off x="10432330" y="4177543"/>
            <a:ext cx="6826970" cy="2745684"/>
            <a:chOff x="0" y="-38100"/>
            <a:chExt cx="9102626" cy="3660912"/>
          </a:xfrm>
        </p:grpSpPr>
        <p:sp>
          <p:nvSpPr>
            <p:cNvPr id="188" name="Google Shape;188;p7"/>
            <p:cNvSpPr txBox="1"/>
            <p:nvPr/>
          </p:nvSpPr>
          <p:spPr>
            <a:xfrm>
              <a:off x="0" y="1141232"/>
              <a:ext cx="9102626" cy="248158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191919"/>
                  </a:solidFill>
                  <a:latin typeface="Arial"/>
                  <a:ea typeface="Arial"/>
                  <a:cs typeface="Arial"/>
                  <a:sym typeface="Arial"/>
                </a:rPr>
                <a:t>Dacă aplicația sau website-ul nu este optimizat pentru diferite dimensiuni și rezoluții ale ecranelor, utilizatorii ar putea să întâmpine probleme în utilizarea acestora. Interfața trebuie să fie adaptată la dimensiunile și caracteristicile fiecărui dispozitiv utilizat.</a:t>
              </a:r>
              <a:endParaRPr/>
            </a:p>
          </p:txBody>
        </p:sp>
        <p:sp>
          <p:nvSpPr>
            <p:cNvPr id="189" name="Google Shape;189;p7"/>
            <p:cNvSpPr txBox="1"/>
            <p:nvPr/>
          </p:nvSpPr>
          <p:spPr>
            <a:xfrm>
              <a:off x="0" y="-38100"/>
              <a:ext cx="9102626" cy="1079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600" u="none" cap="none" strike="noStrike">
                  <a:solidFill>
                    <a:srgbClr val="191919"/>
                  </a:solidFill>
                  <a:latin typeface="Arial"/>
                  <a:ea typeface="Arial"/>
                  <a:cs typeface="Arial"/>
                  <a:sym typeface="Arial"/>
                </a:rPr>
                <a:t>Interfața neoptimizată pentru diverse dispozitive</a:t>
              </a:r>
              <a:endParaRPr/>
            </a:p>
          </p:txBody>
        </p:sp>
      </p:grpSp>
      <p:grpSp>
        <p:nvGrpSpPr>
          <p:cNvPr id="190" name="Google Shape;190;p7"/>
          <p:cNvGrpSpPr/>
          <p:nvPr/>
        </p:nvGrpSpPr>
        <p:grpSpPr>
          <a:xfrm>
            <a:off x="10432330" y="7394482"/>
            <a:ext cx="6826970" cy="2063995"/>
            <a:chOff x="0" y="-28575"/>
            <a:chExt cx="9102626" cy="2751994"/>
          </a:xfrm>
        </p:grpSpPr>
        <p:sp>
          <p:nvSpPr>
            <p:cNvPr id="191" name="Google Shape;191;p7"/>
            <p:cNvSpPr txBox="1"/>
            <p:nvPr/>
          </p:nvSpPr>
          <p:spPr>
            <a:xfrm>
              <a:off x="0" y="554528"/>
              <a:ext cx="9102626" cy="2168891"/>
            </a:xfrm>
            <a:prstGeom prst="rect">
              <a:avLst/>
            </a:prstGeom>
            <a:noFill/>
            <a:ln>
              <a:noFill/>
            </a:ln>
          </p:spPr>
          <p:txBody>
            <a:bodyPr anchorCtr="0" anchor="t" bIns="0" lIns="0" spcFirstLastPara="1" rIns="0" wrap="square" tIns="0">
              <a:spAutoFit/>
            </a:bodyPr>
            <a:lstStyle/>
            <a:p>
              <a:pPr indent="0" lvl="0" marL="0" marR="0" rtl="0" algn="l">
                <a:lnSpc>
                  <a:spcPct val="140043"/>
                </a:lnSpc>
                <a:spcBef>
                  <a:spcPts val="0"/>
                </a:spcBef>
                <a:spcAft>
                  <a:spcPts val="0"/>
                </a:spcAft>
                <a:buNone/>
              </a:pPr>
              <a:r>
                <a:rPr b="0" i="0" lang="en-US" sz="1843" u="none" cap="none" strike="noStrike">
                  <a:solidFill>
                    <a:srgbClr val="191919"/>
                  </a:solidFill>
                  <a:latin typeface="Arial"/>
                  <a:ea typeface="Arial"/>
                  <a:cs typeface="Arial"/>
                  <a:sym typeface="Arial"/>
                </a:rPr>
                <a:t>Dacă paginile sau butoanele aplicației se încarcă lent, utilizatorii ar putea să se simtă frustrați și să aibă impresia că aplicația este ineficientă sau neperformantă. Timpul de încărcare trebuie să fie cât mai scurt posibil pentru a asigura o experiență plăcută utilizatorilor.</a:t>
              </a:r>
              <a:endParaRPr/>
            </a:p>
          </p:txBody>
        </p:sp>
        <p:sp>
          <p:nvSpPr>
            <p:cNvPr id="192" name="Google Shape;192;p7"/>
            <p:cNvSpPr txBox="1"/>
            <p:nvPr/>
          </p:nvSpPr>
          <p:spPr>
            <a:xfrm>
              <a:off x="0" y="-28575"/>
              <a:ext cx="9102626" cy="485710"/>
            </a:xfrm>
            <a:prstGeom prst="rect">
              <a:avLst/>
            </a:prstGeom>
            <a:noFill/>
            <a:ln>
              <a:noFill/>
            </a:ln>
          </p:spPr>
          <p:txBody>
            <a:bodyPr anchorCtr="0" anchor="t" bIns="0" lIns="0" spcFirstLastPara="1" rIns="0" wrap="square" tIns="0">
              <a:spAutoFit/>
            </a:bodyPr>
            <a:lstStyle/>
            <a:p>
              <a:pPr indent="0" lvl="0" marL="0" marR="0" rtl="0" algn="l">
                <a:lnSpc>
                  <a:spcPct val="120026"/>
                </a:lnSpc>
                <a:spcBef>
                  <a:spcPts val="0"/>
                </a:spcBef>
                <a:spcAft>
                  <a:spcPts val="0"/>
                </a:spcAft>
                <a:buNone/>
              </a:pPr>
              <a:r>
                <a:rPr b="0" i="0" lang="en-US" sz="2282" u="none" cap="none" strike="noStrike">
                  <a:solidFill>
                    <a:srgbClr val="191919"/>
                  </a:solidFill>
                  <a:latin typeface="Arial"/>
                  <a:ea typeface="Arial"/>
                  <a:cs typeface="Arial"/>
                  <a:sym typeface="Arial"/>
                </a:rPr>
                <a:t>Încărcare lentă a paginilor sau a butoanelor:</a:t>
              </a:r>
              <a:endParaRPr/>
            </a:p>
          </p:txBody>
        </p:sp>
      </p:grpSp>
      <p:sp>
        <p:nvSpPr>
          <p:cNvPr id="193" name="Google Shape;193;p7"/>
          <p:cNvSpPr txBox="1"/>
          <p:nvPr/>
        </p:nvSpPr>
        <p:spPr>
          <a:xfrm>
            <a:off x="10221673" y="2226554"/>
            <a:ext cx="7380724" cy="1447800"/>
          </a:xfrm>
          <a:prstGeom prst="rect">
            <a:avLst/>
          </a:prstGeom>
          <a:noFill/>
          <a:ln>
            <a:noFill/>
          </a:ln>
        </p:spPr>
        <p:txBody>
          <a:bodyPr anchorCtr="0" anchor="t" bIns="0" lIns="0" spcFirstLastPara="1" rIns="0" wrap="square" tIns="0">
            <a:spAutoFit/>
          </a:bodyPr>
          <a:lstStyle/>
          <a:p>
            <a:pPr indent="0" lvl="0" marL="0" marR="0" rtl="0" algn="ctr">
              <a:lnSpc>
                <a:spcPct val="120033"/>
              </a:lnSpc>
              <a:spcBef>
                <a:spcPts val="0"/>
              </a:spcBef>
              <a:spcAft>
                <a:spcPts val="0"/>
              </a:spcAft>
              <a:buNone/>
            </a:pPr>
            <a:r>
              <a:rPr b="0" i="0" lang="en-US" sz="2361" u="none" cap="none" strike="noStrike">
                <a:solidFill>
                  <a:srgbClr val="191919"/>
                </a:solidFill>
                <a:latin typeface="Arial"/>
                <a:ea typeface="Arial"/>
                <a:cs typeface="Arial"/>
                <a:sym typeface="Arial"/>
              </a:rPr>
              <a:t>Acestea sunt câteva exemple de probleme de compatibilitate pe care utilizatorii le pot întâmpina în timp ce folosesc o aplicație sau un website: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197" name="Shape 197"/>
        <p:cNvGrpSpPr/>
        <p:nvPr/>
      </p:nvGrpSpPr>
      <p:grpSpPr>
        <a:xfrm>
          <a:off x="0" y="0"/>
          <a:ext cx="0" cy="0"/>
          <a:chOff x="0" y="0"/>
          <a:chExt cx="0" cy="0"/>
        </a:xfrm>
      </p:grpSpPr>
      <p:sp>
        <p:nvSpPr>
          <p:cNvPr id="198" name="Google Shape;198;p8"/>
          <p:cNvSpPr/>
          <p:nvPr/>
        </p:nvSpPr>
        <p:spPr>
          <a:xfrm>
            <a:off x="7916806" y="1272975"/>
            <a:ext cx="12174522" cy="9959632"/>
          </a:xfrm>
          <a:custGeom>
            <a:rect b="b" l="l" r="r" t="t"/>
            <a:pathLst>
              <a:path extrusionOk="0" h="2384113" w="2914308">
                <a:moveTo>
                  <a:pt x="2789848" y="2384113"/>
                </a:moveTo>
                <a:lnTo>
                  <a:pt x="124460" y="2384113"/>
                </a:lnTo>
                <a:cubicBezTo>
                  <a:pt x="55880" y="2384113"/>
                  <a:pt x="0" y="2328233"/>
                  <a:pt x="0" y="2259653"/>
                </a:cubicBezTo>
                <a:lnTo>
                  <a:pt x="0" y="124460"/>
                </a:lnTo>
                <a:cubicBezTo>
                  <a:pt x="0" y="55880"/>
                  <a:pt x="55880" y="0"/>
                  <a:pt x="124460" y="0"/>
                </a:cubicBezTo>
                <a:lnTo>
                  <a:pt x="2789848" y="0"/>
                </a:lnTo>
                <a:cubicBezTo>
                  <a:pt x="2858428" y="0"/>
                  <a:pt x="2914308" y="55880"/>
                  <a:pt x="2914308" y="124460"/>
                </a:cubicBezTo>
                <a:lnTo>
                  <a:pt x="2914308" y="2259654"/>
                </a:lnTo>
                <a:cubicBezTo>
                  <a:pt x="2914308" y="2328233"/>
                  <a:pt x="2858428" y="2384113"/>
                  <a:pt x="2789848" y="2384113"/>
                </a:cubicBezTo>
                <a:close/>
              </a:path>
            </a:pathLst>
          </a:custGeom>
          <a:solidFill>
            <a:srgbClr val="FEE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 name="Google Shape;199;p8"/>
          <p:cNvGrpSpPr/>
          <p:nvPr/>
        </p:nvGrpSpPr>
        <p:grpSpPr>
          <a:xfrm>
            <a:off x="-704488" y="2048811"/>
            <a:ext cx="10301497" cy="7640277"/>
            <a:chOff x="0" y="0"/>
            <a:chExt cx="13716000" cy="10172700"/>
          </a:xfrm>
        </p:grpSpPr>
        <p:sp>
          <p:nvSpPr>
            <p:cNvPr id="200" name="Google Shape;200;p8"/>
            <p:cNvSpPr/>
            <p:nvPr/>
          </p:nvSpPr>
          <p:spPr>
            <a:xfrm>
              <a:off x="0" y="0"/>
              <a:ext cx="13716000" cy="10172700"/>
            </a:xfrm>
            <a:custGeom>
              <a:rect b="b" l="l" r="r" t="t"/>
              <a:pathLst>
                <a:path extrusionOk="0" h="10172700" w="13716000">
                  <a:moveTo>
                    <a:pt x="0" y="0"/>
                  </a:moveTo>
                  <a:lnTo>
                    <a:pt x="13716000" y="0"/>
                  </a:lnTo>
                  <a:lnTo>
                    <a:pt x="13716000" y="10172700"/>
                  </a:lnTo>
                  <a:lnTo>
                    <a:pt x="0" y="10172700"/>
                  </a:lnTo>
                  <a:close/>
                </a:path>
              </a:pathLst>
            </a:custGeom>
            <a:blipFill rotWithShape="1">
              <a:blip r:embed="rId3">
                <a:alphaModFix/>
              </a:blip>
              <a:stretch>
                <a:fillRect b="-391" l="0" r="0" t="-392"/>
              </a:stretch>
            </a:blipFill>
            <a:ln>
              <a:noFill/>
            </a:ln>
          </p:spPr>
        </p:sp>
        <p:sp>
          <p:nvSpPr>
            <p:cNvPr id="201" name="Google Shape;201;p8"/>
            <p:cNvSpPr/>
            <p:nvPr/>
          </p:nvSpPr>
          <p:spPr>
            <a:xfrm>
              <a:off x="393700" y="615950"/>
              <a:ext cx="12941300" cy="9107742"/>
            </a:xfrm>
            <a:custGeom>
              <a:rect b="b" l="l" r="r" t="t"/>
              <a:pathLst>
                <a:path extrusionOk="0"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rotWithShape="1">
              <a:blip r:embed="rId4">
                <a:alphaModFix/>
              </a:blip>
              <a:stretch>
                <a:fillRect b="0" l="-2781" r="-278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8"/>
          <p:cNvSpPr txBox="1"/>
          <p:nvPr/>
        </p:nvSpPr>
        <p:spPr>
          <a:xfrm>
            <a:off x="10359988" y="1905329"/>
            <a:ext cx="6899312" cy="114532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4216" u="none" cap="none" strike="noStrike">
                <a:solidFill>
                  <a:srgbClr val="191919"/>
                </a:solidFill>
                <a:latin typeface="Arial"/>
                <a:ea typeface="Arial"/>
                <a:cs typeface="Arial"/>
                <a:sym typeface="Arial"/>
              </a:rPr>
              <a:t>Exemple de defecte de design</a:t>
            </a:r>
            <a:endParaRPr/>
          </a:p>
        </p:txBody>
      </p:sp>
      <p:sp>
        <p:nvSpPr>
          <p:cNvPr id="203" name="Google Shape;203;p8"/>
          <p:cNvSpPr txBox="1"/>
          <p:nvPr/>
        </p:nvSpPr>
        <p:spPr>
          <a:xfrm>
            <a:off x="10359988" y="3440500"/>
            <a:ext cx="7288135" cy="1033230"/>
          </a:xfrm>
          <a:prstGeom prst="rect">
            <a:avLst/>
          </a:prstGeom>
          <a:noFill/>
          <a:ln>
            <a:noFill/>
          </a:ln>
        </p:spPr>
        <p:txBody>
          <a:bodyPr anchorCtr="0" anchor="t" bIns="0" lIns="0" spcFirstLastPara="1" rIns="0" wrap="square" tIns="0">
            <a:spAutoFit/>
          </a:bodyPr>
          <a:lstStyle/>
          <a:p>
            <a:pPr indent="0" lvl="0" marL="0" marR="0" rtl="0" algn="l">
              <a:lnSpc>
                <a:spcPct val="120018"/>
              </a:lnSpc>
              <a:spcBef>
                <a:spcPts val="0"/>
              </a:spcBef>
              <a:spcAft>
                <a:spcPts val="0"/>
              </a:spcAft>
              <a:buNone/>
            </a:pPr>
            <a:r>
              <a:rPr b="0" i="0" lang="en-US" sz="2213" u="none" cap="none" strike="noStrike">
                <a:solidFill>
                  <a:srgbClr val="191919"/>
                </a:solidFill>
                <a:latin typeface="Arial"/>
                <a:ea typeface="Arial"/>
                <a:cs typeface="Arial"/>
                <a:sym typeface="Arial"/>
              </a:rPr>
              <a:t>Acestea sunt câteva exemple de defecte de design pe care utilizatorii le pot întâmpina în timp ce folosesc o aplicație sau un website:</a:t>
            </a:r>
            <a:endParaRPr/>
          </a:p>
        </p:txBody>
      </p:sp>
      <p:pic>
        <p:nvPicPr>
          <p:cNvPr id="204" name="Google Shape;204;p8"/>
          <p:cNvPicPr preferRelativeResize="0"/>
          <p:nvPr/>
        </p:nvPicPr>
        <p:blipFill rotWithShape="1">
          <a:blip r:embed="rId5">
            <a:alphaModFix/>
          </a:blip>
          <a:srcRect b="0" l="0" r="0" t="0"/>
          <a:stretch/>
        </p:blipFill>
        <p:spPr>
          <a:xfrm>
            <a:off x="1028700" y="838823"/>
            <a:ext cx="879023" cy="760754"/>
          </a:xfrm>
          <a:prstGeom prst="rect">
            <a:avLst/>
          </a:prstGeom>
          <a:noFill/>
          <a:ln>
            <a:noFill/>
          </a:ln>
        </p:spPr>
      </p:pic>
      <p:grpSp>
        <p:nvGrpSpPr>
          <p:cNvPr id="205" name="Google Shape;205;p8"/>
          <p:cNvGrpSpPr/>
          <p:nvPr/>
        </p:nvGrpSpPr>
        <p:grpSpPr>
          <a:xfrm>
            <a:off x="11109022" y="5115674"/>
            <a:ext cx="6194475" cy="1888944"/>
            <a:chOff x="0" y="-28575"/>
            <a:chExt cx="8259300" cy="2518592"/>
          </a:xfrm>
        </p:grpSpPr>
        <p:sp>
          <p:nvSpPr>
            <p:cNvPr id="206" name="Google Shape;206;p8"/>
            <p:cNvSpPr txBox="1"/>
            <p:nvPr/>
          </p:nvSpPr>
          <p:spPr>
            <a:xfrm>
              <a:off x="0" y="-28575"/>
              <a:ext cx="8259300" cy="435000"/>
            </a:xfrm>
            <a:prstGeom prst="rect">
              <a:avLst/>
            </a:prstGeom>
            <a:noFill/>
            <a:ln>
              <a:noFill/>
            </a:ln>
          </p:spPr>
          <p:txBody>
            <a:bodyPr anchorCtr="0" anchor="t" bIns="0" lIns="0" spcFirstLastPara="1" rIns="0" wrap="square" tIns="0">
              <a:spAutoFit/>
            </a:bodyPr>
            <a:lstStyle/>
            <a:p>
              <a:pPr indent="0" lvl="0" marL="0" marR="0" rtl="0" algn="l">
                <a:lnSpc>
                  <a:spcPct val="120009"/>
                </a:lnSpc>
                <a:spcBef>
                  <a:spcPts val="0"/>
                </a:spcBef>
                <a:spcAft>
                  <a:spcPts val="0"/>
                </a:spcAft>
                <a:buNone/>
              </a:pPr>
              <a:r>
                <a:rPr b="1" i="0" lang="en-US" sz="2119" u="none" cap="none" strike="noStrike">
                  <a:solidFill>
                    <a:srgbClr val="191919"/>
                  </a:solidFill>
                </a:rPr>
                <a:t>Confuzie cu privire la fluxul de navigare</a:t>
              </a:r>
              <a:endParaRPr b="1" sz="1300"/>
            </a:p>
          </p:txBody>
        </p:sp>
        <p:sp>
          <p:nvSpPr>
            <p:cNvPr id="207" name="Google Shape;207;p8"/>
            <p:cNvSpPr txBox="1"/>
            <p:nvPr/>
          </p:nvSpPr>
          <p:spPr>
            <a:xfrm>
              <a:off x="0" y="410417"/>
              <a:ext cx="8259300" cy="2079600"/>
            </a:xfrm>
            <a:prstGeom prst="rect">
              <a:avLst/>
            </a:prstGeom>
            <a:noFill/>
            <a:ln>
              <a:noFill/>
            </a:ln>
          </p:spPr>
          <p:txBody>
            <a:bodyPr anchorCtr="0" anchor="t" bIns="0" lIns="0" spcFirstLastPara="1" rIns="0" wrap="square" tIns="0">
              <a:spAutoFit/>
            </a:bodyPr>
            <a:lstStyle/>
            <a:p>
              <a:pPr indent="0" lvl="0" marL="0" marR="0" rtl="0" algn="l">
                <a:lnSpc>
                  <a:spcPct val="139970"/>
                </a:lnSpc>
                <a:spcBef>
                  <a:spcPts val="0"/>
                </a:spcBef>
                <a:spcAft>
                  <a:spcPts val="0"/>
                </a:spcAft>
                <a:buNone/>
              </a:pPr>
              <a:r>
                <a:rPr b="0" i="0" lang="en-US" sz="1949" u="none" cap="none" strike="noStrike">
                  <a:solidFill>
                    <a:srgbClr val="191919"/>
                  </a:solidFill>
                  <a:latin typeface="Arial"/>
                  <a:ea typeface="Arial"/>
                  <a:cs typeface="Arial"/>
                  <a:sym typeface="Arial"/>
                </a:rPr>
                <a:t> Dacă fluxul de navigare este confuz sau neclar, utilizatorii ar putea să nu poată găsi informațiile sau funcționalitățile de care au nevoie. Acest lucru poate duce la frustrare și la pierderea interesului utilizatorului.</a:t>
              </a:r>
              <a:endParaRPr sz="1300"/>
            </a:p>
          </p:txBody>
        </p:sp>
      </p:grpSp>
      <p:grpSp>
        <p:nvGrpSpPr>
          <p:cNvPr id="208" name="Google Shape;208;p8"/>
          <p:cNvGrpSpPr/>
          <p:nvPr/>
        </p:nvGrpSpPr>
        <p:grpSpPr>
          <a:xfrm>
            <a:off x="11095861" y="7672289"/>
            <a:ext cx="6207750" cy="2219113"/>
            <a:chOff x="0" y="-19050"/>
            <a:chExt cx="8277000" cy="2958818"/>
          </a:xfrm>
        </p:grpSpPr>
        <p:sp>
          <p:nvSpPr>
            <p:cNvPr id="209" name="Google Shape;209;p8"/>
            <p:cNvSpPr txBox="1"/>
            <p:nvPr/>
          </p:nvSpPr>
          <p:spPr>
            <a:xfrm>
              <a:off x="0" y="-19050"/>
              <a:ext cx="8277000" cy="419400"/>
            </a:xfrm>
            <a:prstGeom prst="rect">
              <a:avLst/>
            </a:prstGeom>
            <a:noFill/>
            <a:ln>
              <a:noFill/>
            </a:ln>
          </p:spPr>
          <p:txBody>
            <a:bodyPr anchorCtr="0" anchor="t" bIns="0" lIns="0" spcFirstLastPara="1" rIns="0" wrap="square" tIns="0">
              <a:spAutoFit/>
            </a:bodyPr>
            <a:lstStyle/>
            <a:p>
              <a:pPr indent="0" lvl="0" marL="0" marR="0" rtl="0" algn="l">
                <a:lnSpc>
                  <a:spcPct val="120009"/>
                </a:lnSpc>
                <a:spcBef>
                  <a:spcPts val="0"/>
                </a:spcBef>
                <a:spcAft>
                  <a:spcPts val="0"/>
                </a:spcAft>
                <a:buNone/>
              </a:pPr>
              <a:r>
                <a:rPr b="1" i="0" lang="en-US" sz="2044" u="none" cap="none" strike="noStrike">
                  <a:solidFill>
                    <a:srgbClr val="191919"/>
                  </a:solidFill>
                </a:rPr>
                <a:t>Confuzie cu privire la fluxul de navigare</a:t>
              </a:r>
              <a:endParaRPr b="1" sz="1300"/>
            </a:p>
          </p:txBody>
        </p:sp>
        <p:sp>
          <p:nvSpPr>
            <p:cNvPr id="210" name="Google Shape;210;p8"/>
            <p:cNvSpPr txBox="1"/>
            <p:nvPr/>
          </p:nvSpPr>
          <p:spPr>
            <a:xfrm>
              <a:off x="0" y="394268"/>
              <a:ext cx="8277000" cy="25455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879" u="none" cap="none" strike="noStrike">
                  <a:solidFill>
                    <a:srgbClr val="191919"/>
                  </a:solidFill>
                  <a:latin typeface="Arial"/>
                  <a:ea typeface="Arial"/>
                  <a:cs typeface="Arial"/>
                  <a:sym typeface="Arial"/>
                </a:rPr>
                <a:t>Utilizarea culorilor inadecvate poate fi un defect de design major, deoarece poate duce la probleme de legibilitate sau poate fi dezorientant pentru utilizator. De exemplu, un text cu culoarea foarte deschisă poate fi greu de citit sau poate fi confundat cu un fundal alb.</a:t>
              </a:r>
              <a:endParaRPr sz="1300"/>
            </a:p>
          </p:txBody>
        </p:sp>
      </p:grpSp>
      <p:pic>
        <p:nvPicPr>
          <p:cNvPr id="211" name="Google Shape;211;p8"/>
          <p:cNvPicPr preferRelativeResize="0"/>
          <p:nvPr/>
        </p:nvPicPr>
        <p:blipFill rotWithShape="1">
          <a:blip r:embed="rId6">
            <a:alphaModFix/>
          </a:blip>
          <a:srcRect b="0" l="28703" r="0" t="0"/>
          <a:stretch/>
        </p:blipFill>
        <p:spPr>
          <a:xfrm>
            <a:off x="10028550" y="5728105"/>
            <a:ext cx="621466" cy="385119"/>
          </a:xfrm>
          <a:prstGeom prst="rect">
            <a:avLst/>
          </a:prstGeom>
          <a:noFill/>
          <a:ln>
            <a:noFill/>
          </a:ln>
        </p:spPr>
      </p:pic>
      <p:pic>
        <p:nvPicPr>
          <p:cNvPr id="212" name="Google Shape;212;p8"/>
          <p:cNvPicPr preferRelativeResize="0"/>
          <p:nvPr/>
        </p:nvPicPr>
        <p:blipFill rotWithShape="1">
          <a:blip r:embed="rId6">
            <a:alphaModFix/>
          </a:blip>
          <a:srcRect b="0" l="28703" r="0" t="0"/>
          <a:stretch/>
        </p:blipFill>
        <p:spPr>
          <a:xfrm>
            <a:off x="10015388" y="8405749"/>
            <a:ext cx="621466" cy="3851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9"/>
          <p:cNvPicPr preferRelativeResize="0"/>
          <p:nvPr/>
        </p:nvPicPr>
        <p:blipFill rotWithShape="1">
          <a:blip r:embed="rId3">
            <a:alphaModFix/>
          </a:blip>
          <a:srcRect b="0" l="0" r="0" t="0"/>
          <a:stretch/>
        </p:blipFill>
        <p:spPr>
          <a:xfrm>
            <a:off x="16455703" y="865655"/>
            <a:ext cx="803597" cy="355044"/>
          </a:xfrm>
          <a:prstGeom prst="rect">
            <a:avLst/>
          </a:prstGeom>
          <a:noFill/>
          <a:ln>
            <a:noFill/>
          </a:ln>
        </p:spPr>
      </p:pic>
      <p:sp>
        <p:nvSpPr>
          <p:cNvPr id="218" name="Google Shape;218;p9"/>
          <p:cNvSpPr/>
          <p:nvPr/>
        </p:nvSpPr>
        <p:spPr>
          <a:xfrm>
            <a:off x="-545621" y="-319177"/>
            <a:ext cx="3140015" cy="10925355"/>
          </a:xfrm>
          <a:prstGeom prst="rect">
            <a:avLst/>
          </a:prstGeom>
          <a:solidFill>
            <a:srgbClr val="FEE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
          <p:cNvSpPr txBox="1"/>
          <p:nvPr/>
        </p:nvSpPr>
        <p:spPr>
          <a:xfrm>
            <a:off x="3482857" y="2754915"/>
            <a:ext cx="7978376" cy="6714042"/>
          </a:xfrm>
          <a:prstGeom prst="rect">
            <a:avLst/>
          </a:prstGeom>
          <a:noFill/>
          <a:ln>
            <a:noFill/>
          </a:ln>
        </p:spPr>
        <p:txBody>
          <a:bodyPr anchorCtr="0" anchor="t" bIns="0" lIns="0" spcFirstLastPara="1" rIns="0" wrap="square" tIns="0">
            <a:spAutoFit/>
          </a:bodyPr>
          <a:lstStyle/>
          <a:p>
            <a:pPr indent="0" lvl="0" marL="0" marR="0" rtl="0" algn="l">
              <a:lnSpc>
                <a:spcPct val="140060"/>
              </a:lnSpc>
              <a:spcBef>
                <a:spcPts val="0"/>
              </a:spcBef>
              <a:spcAft>
                <a:spcPts val="0"/>
              </a:spcAft>
              <a:buNone/>
            </a:pPr>
            <a:r>
              <a:rPr b="0" i="0" lang="en-US" sz="1992" u="none" cap="none" strike="noStrike">
                <a:solidFill>
                  <a:srgbClr val="191919"/>
                </a:solidFill>
                <a:latin typeface="Arial"/>
                <a:ea typeface="Arial"/>
                <a:cs typeface="Arial"/>
                <a:sym typeface="Arial"/>
              </a:rPr>
              <a:t>Acestea sunt câteva soluții pentru îmbunătățirea interfeței de aplicație software:</a:t>
            </a:r>
            <a:endParaRPr/>
          </a:p>
          <a:p>
            <a:pPr indent="-215131" lvl="1" marL="430262" marR="0" rtl="0" algn="l">
              <a:lnSpc>
                <a:spcPct val="140060"/>
              </a:lnSpc>
              <a:spcBef>
                <a:spcPts val="0"/>
              </a:spcBef>
              <a:spcAft>
                <a:spcPts val="0"/>
              </a:spcAft>
              <a:buClr>
                <a:srgbClr val="191919"/>
              </a:buClr>
              <a:buSzPts val="1992"/>
              <a:buFont typeface="Arial"/>
              <a:buChar char="•"/>
            </a:pPr>
            <a:r>
              <a:rPr b="0" i="0" lang="en-US" sz="1992" u="none" cap="none" strike="noStrike">
                <a:solidFill>
                  <a:srgbClr val="191919"/>
                </a:solidFill>
                <a:latin typeface="Arial"/>
                <a:ea typeface="Arial"/>
                <a:cs typeface="Arial"/>
                <a:sym typeface="Arial"/>
              </a:rPr>
              <a:t>Simplificarea interfeței: Interfața trebuie să fie cât mai simplă și mai intuitivă posibil, astfel încât utilizatorii să poată naviga și să găsească rapid informațiile de care au nevoie. Designul trebuie să fie clar și coerent pentru a evita confuzia utilizatorilor.</a:t>
            </a:r>
            <a:endParaRPr/>
          </a:p>
          <a:p>
            <a:pPr indent="-215131" lvl="1" marL="430262" marR="0" rtl="0" algn="l">
              <a:lnSpc>
                <a:spcPct val="140060"/>
              </a:lnSpc>
              <a:spcBef>
                <a:spcPts val="0"/>
              </a:spcBef>
              <a:spcAft>
                <a:spcPts val="0"/>
              </a:spcAft>
              <a:buClr>
                <a:srgbClr val="191919"/>
              </a:buClr>
              <a:buSzPts val="1992"/>
              <a:buFont typeface="Arial"/>
              <a:buChar char="•"/>
            </a:pPr>
            <a:r>
              <a:rPr b="0" i="0" lang="en-US" sz="1992" u="none" cap="none" strike="noStrike">
                <a:solidFill>
                  <a:srgbClr val="191919"/>
                </a:solidFill>
                <a:latin typeface="Arial"/>
                <a:ea typeface="Arial"/>
                <a:cs typeface="Arial"/>
                <a:sym typeface="Arial"/>
              </a:rPr>
              <a:t>Utilizarea unui design responsiv: Interfața trebuie să fie adaptată la diferite dimensiuni și caracteristici ale dispozitivelor utilizate. Acest lucru poate fi realizat prin utilizarea unui design responsiv, care se ajustează automat la dimensiunea ecranului utilizatorului.</a:t>
            </a:r>
            <a:endParaRPr/>
          </a:p>
          <a:p>
            <a:pPr indent="-215131" lvl="1" marL="430262" marR="0" rtl="0" algn="l">
              <a:lnSpc>
                <a:spcPct val="140060"/>
              </a:lnSpc>
              <a:spcBef>
                <a:spcPts val="0"/>
              </a:spcBef>
              <a:spcAft>
                <a:spcPts val="0"/>
              </a:spcAft>
              <a:buClr>
                <a:srgbClr val="191919"/>
              </a:buClr>
              <a:buSzPts val="1992"/>
              <a:buFont typeface="Arial"/>
              <a:buChar char="•"/>
            </a:pPr>
            <a:r>
              <a:rPr b="0" i="0" lang="en-US" sz="1992" u="none" cap="none" strike="noStrike">
                <a:solidFill>
                  <a:srgbClr val="191919"/>
                </a:solidFill>
                <a:latin typeface="Arial"/>
                <a:ea typeface="Arial"/>
                <a:cs typeface="Arial"/>
                <a:sym typeface="Arial"/>
              </a:rPr>
              <a:t>Menținerea consistenței: Consistența este importantă în designul interfeței pentru a asigura că utilizatorii sunt familiarizați cu designul și se pot orienta rapid în aplicație. Acest lucru poate fi realizat prin utilizarea acelorași modele de design pentru diferite elemente ale interfeței, cum ar fi butoanele, meniurile, culorile și fonturile.</a:t>
            </a:r>
            <a:endParaRPr/>
          </a:p>
          <a:p>
            <a:pPr indent="0" lvl="0" marL="0" marR="0" rtl="0" algn="l">
              <a:lnSpc>
                <a:spcPct val="140060"/>
              </a:lnSpc>
              <a:spcBef>
                <a:spcPts val="0"/>
              </a:spcBef>
              <a:spcAft>
                <a:spcPts val="0"/>
              </a:spcAft>
              <a:buNone/>
            </a:pPr>
            <a:r>
              <a:t/>
            </a:r>
            <a:endParaRPr b="0" i="0" sz="1992" u="none" cap="none" strike="noStrike">
              <a:solidFill>
                <a:srgbClr val="191919"/>
              </a:solidFill>
              <a:latin typeface="Arial"/>
              <a:ea typeface="Arial"/>
              <a:cs typeface="Arial"/>
              <a:sym typeface="Arial"/>
            </a:endParaRPr>
          </a:p>
        </p:txBody>
      </p:sp>
      <p:pic>
        <p:nvPicPr>
          <p:cNvPr id="220" name="Google Shape;220;p9"/>
          <p:cNvPicPr preferRelativeResize="0"/>
          <p:nvPr/>
        </p:nvPicPr>
        <p:blipFill rotWithShape="1">
          <a:blip r:embed="rId4">
            <a:alphaModFix/>
          </a:blip>
          <a:srcRect b="0" l="0" r="0" t="0"/>
          <a:stretch/>
        </p:blipFill>
        <p:spPr>
          <a:xfrm>
            <a:off x="12081690" y="3497988"/>
            <a:ext cx="5423377" cy="5294572"/>
          </a:xfrm>
          <a:prstGeom prst="rect">
            <a:avLst/>
          </a:prstGeom>
          <a:noFill/>
          <a:ln>
            <a:noFill/>
          </a:ln>
        </p:spPr>
      </p:pic>
      <p:sp>
        <p:nvSpPr>
          <p:cNvPr id="221" name="Google Shape;221;p9"/>
          <p:cNvSpPr txBox="1"/>
          <p:nvPr/>
        </p:nvSpPr>
        <p:spPr>
          <a:xfrm>
            <a:off x="4389058" y="913280"/>
            <a:ext cx="11661769" cy="137839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142" u="none" cap="none" strike="noStrike">
                <a:solidFill>
                  <a:srgbClr val="191919"/>
                </a:solidFill>
                <a:latin typeface="Arial"/>
                <a:ea typeface="Arial"/>
                <a:cs typeface="Arial"/>
                <a:sym typeface="Arial"/>
              </a:rPr>
              <a:t>Solutii pentru imbunatatirea interfetei de aplicatie software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